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6" r:id="rId6"/>
    <p:sldId id="260" r:id="rId7"/>
    <p:sldId id="261" r:id="rId8"/>
    <p:sldId id="265" r:id="rId9"/>
    <p:sldId id="267" r:id="rId10"/>
    <p:sldId id="268" r:id="rId11"/>
    <p:sldId id="269" r:id="rId12"/>
    <p:sldId id="270" r:id="rId13"/>
    <p:sldId id="271" r:id="rId14"/>
    <p:sldId id="272" r:id="rId15"/>
    <p:sldId id="273" r:id="rId16"/>
    <p:sldId id="274" r:id="rId1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FFFF"/>
    <a:srgbClr val="FF0066"/>
    <a:srgbClr val="CC0000"/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5" d="100"/>
          <a:sy n="65" d="100"/>
        </p:scale>
        <p:origin x="834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DE754CA-41B0-4B6F-B8EF-EB93CD0DD3C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046C6B51-9B49-4F78-A944-2C990683284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C3A9062-638D-41DB-B2F1-F87D8B0B5E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CEA215-415C-4594-9B27-8E4BF937CB8D}" type="datetimeFigureOut">
              <a:rPr lang="ru-RU" smtClean="0"/>
              <a:t>23.09.2021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26DAA08A-9422-4D17-96CB-538E690349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1DF6418-36E3-4480-AB36-052044751C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229838-DF28-4178-A9FF-3E77DAD083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95828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716197D-D5F2-4857-8B96-9E094EAF56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A4E22AB9-AA8F-4FCB-BBE1-BE8BAB8413A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7337360E-9D6F-4224-9EAE-8159D854E6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CEA215-415C-4594-9B27-8E4BF937CB8D}" type="datetimeFigureOut">
              <a:rPr lang="ru-RU" smtClean="0"/>
              <a:t>23.09.2021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82E93CC-29FD-4704-BBFF-C9177F06CE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DA41639-B7EA-41A5-8886-4A614C7EA3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229838-DF28-4178-A9FF-3E77DAD083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08833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BF18CC73-1171-439C-AE06-486D634CA79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FCF0B75D-A99A-4139-92EC-C0CAB828772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9D42638-077B-4A91-B22B-6321C4C1B9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CEA215-415C-4594-9B27-8E4BF937CB8D}" type="datetimeFigureOut">
              <a:rPr lang="ru-RU" smtClean="0"/>
              <a:t>23.09.2021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089D5088-8852-4486-AD99-6D3508F876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C237311-AB03-47FD-A000-F93BAA663F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229838-DF28-4178-A9FF-3E77DAD083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86661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0280447-8D82-418D-A496-EED5A1E3C8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F0832E9-B76C-4822-B072-95647CEF2D4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9958377D-854E-4DDA-AF89-6F75E2D450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CEA215-415C-4594-9B27-8E4BF937CB8D}" type="datetimeFigureOut">
              <a:rPr lang="ru-RU" smtClean="0"/>
              <a:t>23.09.2021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6E6DA979-F9A5-422E-83B3-771B6338E8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4AB0D7B2-5E8A-401E-8630-DCE4402A68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229838-DF28-4178-A9FF-3E77DAD083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65452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43FED19-DF80-4DF0-BB20-832C0C5D12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53CBA03C-B2B5-4AED-8DCA-1FC466C000A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D5C60FB-580A-49FE-9332-FAD2CEB74A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CEA215-415C-4594-9B27-8E4BF937CB8D}" type="datetimeFigureOut">
              <a:rPr lang="ru-RU" smtClean="0"/>
              <a:t>23.09.2021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02FDE3B9-71A1-422C-BC0D-DD2560B9F5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C1266A5-27E1-4A2A-A47E-DF5353D82D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229838-DF28-4178-A9FF-3E77DAD083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67552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AFAC7AF-C399-447C-90DC-7721CC640B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CE9BC56-9BCB-4D3A-9303-552B10DCF99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BC6307EC-11C7-4AE6-95D4-C4CB224B5D4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7F20800B-0D3D-4C6A-A795-35079FDAFB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CEA215-415C-4594-9B27-8E4BF937CB8D}" type="datetimeFigureOut">
              <a:rPr lang="ru-RU" smtClean="0"/>
              <a:t>23.09.2021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95A4D5B2-ACD0-4808-95DC-145D24E66F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3AEEC94B-B3C8-45D5-82C2-34720BD755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229838-DF28-4178-A9FF-3E77DAD083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00569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E9E1D2C-AD50-4987-A8E0-E40D3B2E71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A86A88B9-471E-45AB-866F-3FFC8BC5868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BD808577-6DEC-4400-AB13-1747C0EEEEB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D432EB78-09DD-42E9-9EB2-D8796B09A19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D33E2EC0-8A52-4E11-9CB9-528A4650982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0EFCA1F2-ED36-4598-B0AC-7EC5B0A201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CEA215-415C-4594-9B27-8E4BF937CB8D}" type="datetimeFigureOut">
              <a:rPr lang="ru-RU" smtClean="0"/>
              <a:t>23.09.2021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8A80644B-25F4-40A3-AE90-9C4D71A27A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201EE1D4-4823-4AB5-A2AC-83C70BD63E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229838-DF28-4178-A9FF-3E77DAD083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5917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DE20A53-841C-497D-8BB8-C7E785CCB5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89F0AF43-918A-498A-B8F1-E9925FD8C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CEA215-415C-4594-9B27-8E4BF937CB8D}" type="datetimeFigureOut">
              <a:rPr lang="ru-RU" smtClean="0"/>
              <a:t>23.09.2021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9B059E04-DC8B-420A-8ADC-BC31D5E107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6CA5469A-EE67-427B-BB0A-C3D037C8EB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229838-DF28-4178-A9FF-3E77DAD083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11776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B662D7DE-B343-424A-A99B-7D6D3620E0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CEA215-415C-4594-9B27-8E4BF937CB8D}" type="datetimeFigureOut">
              <a:rPr lang="ru-RU" smtClean="0"/>
              <a:t>23.09.2021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975ED237-ED32-4177-9E94-F292549357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BC3DEE6D-E4BE-4CDD-BDC0-4D54447CB9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229838-DF28-4178-A9FF-3E77DAD083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48658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A32885C-F76E-4BAC-9AA5-F8B60B05C1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FB44284-DE99-4B38-93CB-0E517C251BA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7C1E2BA7-A569-4B99-8147-6EE4EF59D29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7116EAD8-458B-4ADF-8D98-BF80691E99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CEA215-415C-4594-9B27-8E4BF937CB8D}" type="datetimeFigureOut">
              <a:rPr lang="ru-RU" smtClean="0"/>
              <a:t>23.09.2021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C4EC0FC7-F76C-4455-8597-F16309E0FC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1649DD96-5323-4337-8C9F-34FDDECE05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229838-DF28-4178-A9FF-3E77DAD083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57306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676AC3E-5393-4498-9EF5-0D894775DC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B3413BBF-F4A6-4BED-8BC6-884A86CBDDF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8C0EA906-2732-4E4C-BC34-21C142490E8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15E3C651-2AFB-4840-8E3B-010B31C895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CEA215-415C-4594-9B27-8E4BF937CB8D}" type="datetimeFigureOut">
              <a:rPr lang="ru-RU" smtClean="0"/>
              <a:t>23.09.2021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EF9088AE-F042-46AF-97B2-F636690250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ABF36BDA-F345-427E-80B6-A94A3ECA9E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229838-DF28-4178-A9FF-3E77DAD083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5878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F0E5003-CF11-47EA-A5C1-6E356CB730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D30161F5-3810-4B0F-A680-F89DB1FD413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18D37667-D8D4-422C-81AD-C44D075D758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CEA215-415C-4594-9B27-8E4BF937CB8D}" type="datetimeFigureOut">
              <a:rPr lang="ru-RU" smtClean="0"/>
              <a:t>23.09.2021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BA07D53A-DB52-412A-9FCC-DFE4F1623C3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503ED246-60D5-4D6E-9CCE-2789CBB66F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229838-DF28-4178-A9FF-3E77DAD083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79756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3.emf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r37.tmbreg.ru/imushhestvennaya-podderzhka-subektov-malogo-i-srednego-predprinimatelstva-msp.html" TargetMode="External"/><Relationship Id="rId2" Type="http://schemas.openxmlformats.org/officeDocument/2006/relationships/hyperlink" Target="https://r37.tmbreg.ru/" TargetMode="Externa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mailto:im@r37.tambov.gov.ru" TargetMode="Externa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4126FD47-E2FD-4682-AB51-2FDFB18E6B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5459412" cy="1095829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Администрация Кирсановского района</a:t>
            </a:r>
          </a:p>
        </p:txBody>
      </p:sp>
      <p:sp>
        <p:nvSpPr>
          <p:cNvPr id="5" name="Объект 4">
            <a:extLst>
              <a:ext uri="{FF2B5EF4-FFF2-40B4-BE49-F238E27FC236}">
                <a16:creationId xmlns:a16="http://schemas.microsoft.com/office/drawing/2014/main" id="{66BDEE93-4637-47F7-A876-BE57DB5B630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0" y="987425"/>
            <a:ext cx="5259388" cy="4873625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Ключевые моменты семинара:</a:t>
            </a:r>
          </a:p>
          <a:p>
            <a:pPr algn="just"/>
            <a:r>
              <a:rPr lang="ru-RU" sz="24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Преимущества работы с органами муниципальной власти</a:t>
            </a:r>
          </a:p>
          <a:p>
            <a:pPr algn="just"/>
            <a:r>
              <a:rPr lang="ru-RU" sz="24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предоставления имущества для МСП и самозанятых граждан</a:t>
            </a:r>
          </a:p>
          <a:p>
            <a:pPr algn="just"/>
            <a:r>
              <a:rPr lang="ru-RU" sz="24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Сведения об объектах для МСП и самозанятых граждан</a:t>
            </a:r>
          </a:p>
          <a:p>
            <a:pPr algn="just"/>
            <a:r>
              <a:rPr lang="ru-RU" sz="24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Порядок заключения договора</a:t>
            </a:r>
          </a:p>
          <a:p>
            <a:pPr algn="just"/>
            <a:r>
              <a:rPr lang="ru-RU" sz="24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Меры финансовой поддержки при получении имущества</a:t>
            </a:r>
          </a:p>
          <a:p>
            <a:pPr algn="just"/>
            <a:r>
              <a:rPr lang="ru-RU" sz="24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Иные вопросы</a:t>
            </a:r>
          </a:p>
        </p:txBody>
      </p:sp>
      <p:sp>
        <p:nvSpPr>
          <p:cNvPr id="6" name="Текст 5">
            <a:extLst>
              <a:ext uri="{FF2B5EF4-FFF2-40B4-BE49-F238E27FC236}">
                <a16:creationId xmlns:a16="http://schemas.microsoft.com/office/drawing/2014/main" id="{2F27279A-6672-4EFF-9083-2B365E8529B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1553030"/>
            <a:ext cx="5459412" cy="3062514"/>
          </a:xfrm>
        </p:spPr>
        <p:txBody>
          <a:bodyPr>
            <a:normAutofit/>
          </a:bodyPr>
          <a:lstStyle/>
          <a:p>
            <a:pPr algn="ctr"/>
            <a:r>
              <a:rPr lang="ru-RU" sz="2800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Презентация объектов муниципальной собственности для бизнеса</a:t>
            </a:r>
          </a:p>
          <a:p>
            <a:pPr algn="ctr"/>
            <a:endParaRPr lang="ru-RU" sz="2800" dirty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800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ЛЬГОТНОЕ ИМУЩЕСТВО ДЛЯ СУБЪЕТОВ МСП И САМОЗАНЯТЫМ ГРАЖДАНАМ</a:t>
            </a:r>
          </a:p>
        </p:txBody>
      </p:sp>
      <p:sp>
        <p:nvSpPr>
          <p:cNvPr id="8" name="Заголовок 3">
            <a:extLst>
              <a:ext uri="{FF2B5EF4-FFF2-40B4-BE49-F238E27FC236}">
                <a16:creationId xmlns:a16="http://schemas.microsoft.com/office/drawing/2014/main" id="{A81EBBDA-7AB1-46B4-AF4B-DD3337B5F84D}"/>
              </a:ext>
            </a:extLst>
          </p:cNvPr>
          <p:cNvSpPr txBox="1">
            <a:spLocks/>
          </p:cNvSpPr>
          <p:nvPr/>
        </p:nvSpPr>
        <p:spPr>
          <a:xfrm>
            <a:off x="836613" y="4757055"/>
            <a:ext cx="5459412" cy="1095829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всем вопросам обращаться </a:t>
            </a:r>
          </a:p>
          <a:p>
            <a:pPr algn="ctr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Заместителю главы администрации района</a:t>
            </a:r>
          </a:p>
          <a:p>
            <a:pPr algn="ctr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Евсюткину А.А.</a:t>
            </a:r>
          </a:p>
          <a:p>
            <a:pPr algn="ctr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8(47537)34582</a:t>
            </a:r>
          </a:p>
        </p:txBody>
      </p:sp>
    </p:spTree>
    <p:extLst>
      <p:ext uri="{BB962C8B-B14F-4D97-AF65-F5344CB8AC3E}">
        <p14:creationId xmlns:p14="http://schemas.microsoft.com/office/powerpoint/2010/main" val="12387196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A70265C-33AB-476B-85A9-9B2960BFC6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457201"/>
            <a:ext cx="12192000" cy="849086"/>
          </a:xfrm>
        </p:spPr>
        <p:txBody>
          <a:bodyPr/>
          <a:lstStyle/>
          <a:p>
            <a:pPr algn="ctr"/>
            <a:r>
              <a:rPr lang="ru-RU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Алгоритм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участия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электронных торгах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id="{34E233F1-18D3-48E7-819B-EB19AB3A6EE2}"/>
              </a:ext>
            </a:extLst>
          </p:cNvPr>
          <p:cNvSpPr/>
          <p:nvPr/>
        </p:nvSpPr>
        <p:spPr>
          <a:xfrm>
            <a:off x="602345" y="1306298"/>
            <a:ext cx="2162628" cy="1719939"/>
          </a:xfrm>
          <a:prstGeom prst="rect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Получение электронной подписи</a:t>
            </a:r>
          </a:p>
        </p:txBody>
      </p:sp>
      <p:sp>
        <p:nvSpPr>
          <p:cNvPr id="14" name="Прямоугольник 13">
            <a:extLst>
              <a:ext uri="{FF2B5EF4-FFF2-40B4-BE49-F238E27FC236}">
                <a16:creationId xmlns:a16="http://schemas.microsoft.com/office/drawing/2014/main" id="{353A4416-07AE-40EA-8EB1-9D51D261F485}"/>
              </a:ext>
            </a:extLst>
          </p:cNvPr>
          <p:cNvSpPr/>
          <p:nvPr/>
        </p:nvSpPr>
        <p:spPr>
          <a:xfrm>
            <a:off x="2764973" y="2394862"/>
            <a:ext cx="2162628" cy="1719939"/>
          </a:xfrm>
          <a:prstGeom prst="rect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Аккредитация на электронной площадке</a:t>
            </a:r>
          </a:p>
        </p:txBody>
      </p:sp>
      <p:sp>
        <p:nvSpPr>
          <p:cNvPr id="15" name="Прямоугольник 14">
            <a:extLst>
              <a:ext uri="{FF2B5EF4-FFF2-40B4-BE49-F238E27FC236}">
                <a16:creationId xmlns:a16="http://schemas.microsoft.com/office/drawing/2014/main" id="{CF3F33F3-1071-4814-A6F4-95FCB745152C}"/>
              </a:ext>
            </a:extLst>
          </p:cNvPr>
          <p:cNvSpPr/>
          <p:nvPr/>
        </p:nvSpPr>
        <p:spPr>
          <a:xfrm>
            <a:off x="4927601" y="3483437"/>
            <a:ext cx="2162628" cy="1719939"/>
          </a:xfrm>
          <a:prstGeom prst="rect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Перечисление задатка на свой счет на электронной площадке</a:t>
            </a:r>
          </a:p>
        </p:txBody>
      </p:sp>
      <p:sp>
        <p:nvSpPr>
          <p:cNvPr id="16" name="Прямоугольник 15">
            <a:extLst>
              <a:ext uri="{FF2B5EF4-FFF2-40B4-BE49-F238E27FC236}">
                <a16:creationId xmlns:a16="http://schemas.microsoft.com/office/drawing/2014/main" id="{34A94402-3B03-4830-A465-74034C89C8A7}"/>
              </a:ext>
            </a:extLst>
          </p:cNvPr>
          <p:cNvSpPr/>
          <p:nvPr/>
        </p:nvSpPr>
        <p:spPr>
          <a:xfrm>
            <a:off x="7090229" y="4376064"/>
            <a:ext cx="2162628" cy="1654624"/>
          </a:xfrm>
          <a:prstGeom prst="rect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Подача заявок на участие</a:t>
            </a:r>
          </a:p>
        </p:txBody>
      </p:sp>
      <p:sp>
        <p:nvSpPr>
          <p:cNvPr id="17" name="Прямоугольник 16">
            <a:extLst>
              <a:ext uri="{FF2B5EF4-FFF2-40B4-BE49-F238E27FC236}">
                <a16:creationId xmlns:a16="http://schemas.microsoft.com/office/drawing/2014/main" id="{34323F1D-5FBF-4235-9423-DC41AFCDBC6B}"/>
              </a:ext>
            </a:extLst>
          </p:cNvPr>
          <p:cNvSpPr/>
          <p:nvPr/>
        </p:nvSpPr>
        <p:spPr>
          <a:xfrm>
            <a:off x="9252857" y="5203376"/>
            <a:ext cx="2162628" cy="1654624"/>
          </a:xfrm>
          <a:prstGeom prst="rect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Подача ценовых предложений</a:t>
            </a:r>
          </a:p>
        </p:txBody>
      </p:sp>
      <p:cxnSp>
        <p:nvCxnSpPr>
          <p:cNvPr id="19" name="Соединитель: уступ 18">
            <a:extLst>
              <a:ext uri="{FF2B5EF4-FFF2-40B4-BE49-F238E27FC236}">
                <a16:creationId xmlns:a16="http://schemas.microsoft.com/office/drawing/2014/main" id="{9DD92712-31A4-409E-9877-866C010AD37B}"/>
              </a:ext>
            </a:extLst>
          </p:cNvPr>
          <p:cNvCxnSpPr>
            <a:cxnSpLocks/>
          </p:cNvCxnSpPr>
          <p:nvPr/>
        </p:nvCxnSpPr>
        <p:spPr>
          <a:xfrm>
            <a:off x="1407886" y="3026237"/>
            <a:ext cx="1357087" cy="602334"/>
          </a:xfrm>
          <a:prstGeom prst="bentConnector3">
            <a:avLst/>
          </a:prstGeom>
          <a:ln w="412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Соединитель: уступ 19">
            <a:extLst>
              <a:ext uri="{FF2B5EF4-FFF2-40B4-BE49-F238E27FC236}">
                <a16:creationId xmlns:a16="http://schemas.microsoft.com/office/drawing/2014/main" id="{7C7978F6-F04D-44E1-A084-FDEAD150C58A}"/>
              </a:ext>
            </a:extLst>
          </p:cNvPr>
          <p:cNvCxnSpPr>
            <a:cxnSpLocks/>
          </p:cNvCxnSpPr>
          <p:nvPr/>
        </p:nvCxnSpPr>
        <p:spPr>
          <a:xfrm>
            <a:off x="5733142" y="5203376"/>
            <a:ext cx="1357087" cy="486224"/>
          </a:xfrm>
          <a:prstGeom prst="bentConnector3">
            <a:avLst/>
          </a:prstGeom>
          <a:ln w="412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Соединитель: уступ 20">
            <a:extLst>
              <a:ext uri="{FF2B5EF4-FFF2-40B4-BE49-F238E27FC236}">
                <a16:creationId xmlns:a16="http://schemas.microsoft.com/office/drawing/2014/main" id="{DA758415-4187-4B40-87F6-12A32E21426D}"/>
              </a:ext>
            </a:extLst>
          </p:cNvPr>
          <p:cNvCxnSpPr>
            <a:cxnSpLocks/>
          </p:cNvCxnSpPr>
          <p:nvPr/>
        </p:nvCxnSpPr>
        <p:spPr>
          <a:xfrm>
            <a:off x="3570514" y="4114801"/>
            <a:ext cx="1357087" cy="573313"/>
          </a:xfrm>
          <a:prstGeom prst="bentConnector3">
            <a:avLst/>
          </a:prstGeom>
          <a:ln w="412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Соединитель: уступ 21">
            <a:extLst>
              <a:ext uri="{FF2B5EF4-FFF2-40B4-BE49-F238E27FC236}">
                <a16:creationId xmlns:a16="http://schemas.microsoft.com/office/drawing/2014/main" id="{7BD7F188-44BA-4F66-94ED-CE635B95AE4B}"/>
              </a:ext>
            </a:extLst>
          </p:cNvPr>
          <p:cNvCxnSpPr>
            <a:cxnSpLocks/>
          </p:cNvCxnSpPr>
          <p:nvPr/>
        </p:nvCxnSpPr>
        <p:spPr>
          <a:xfrm>
            <a:off x="7895770" y="6030688"/>
            <a:ext cx="1357087" cy="520701"/>
          </a:xfrm>
          <a:prstGeom prst="bentConnector3">
            <a:avLst/>
          </a:prstGeom>
          <a:ln w="412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7130167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>
            <a:extLst>
              <a:ext uri="{FF2B5EF4-FFF2-40B4-BE49-F238E27FC236}">
                <a16:creationId xmlns:a16="http://schemas.microsoft.com/office/drawing/2014/main" id="{659A79F9-EB34-453E-A21A-463235B69D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6"/>
            <a:ext cx="10515600" cy="521140"/>
          </a:xfrm>
        </p:spPr>
        <p:txBody>
          <a:bodyPr>
            <a:noAutofit/>
          </a:bodyPr>
          <a:lstStyle/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Получение электронной подписи</a:t>
            </a:r>
          </a:p>
        </p:txBody>
      </p:sp>
      <p:sp>
        <p:nvSpPr>
          <p:cNvPr id="7" name="Объект 6">
            <a:extLst>
              <a:ext uri="{FF2B5EF4-FFF2-40B4-BE49-F238E27FC236}">
                <a16:creationId xmlns:a16="http://schemas.microsoft.com/office/drawing/2014/main" id="{15625020-43BE-4657-95E4-EC7F38E53211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 fontScale="77500" lnSpcReduction="20000"/>
          </a:bodyPr>
          <a:lstStyle/>
          <a:p>
            <a:pPr marL="0" indent="0" algn="ctr">
              <a:buNone/>
            </a:pPr>
            <a:endParaRPr lang="ru-RU" sz="35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3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Необходимые документы для юридических лиц/ИП:</a:t>
            </a:r>
          </a:p>
          <a:p>
            <a:pPr marL="514350" indent="-514350">
              <a:buAutoNum type="arabicPeriod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Выписка из ЕГРЮЛ/ЕГРИП (сроком не более 6 месяцев)</a:t>
            </a:r>
          </a:p>
          <a:p>
            <a:pPr marL="514350" indent="-514350">
              <a:buAutoNum type="arabicPeriod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Доверенность на подписание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бух.документов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или печать организации</a:t>
            </a:r>
          </a:p>
          <a:p>
            <a:pPr marL="514350" indent="-514350">
              <a:buAutoNum type="arabicPeriod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Копия СНИЛС</a:t>
            </a:r>
          </a:p>
          <a:p>
            <a:pPr marL="514350" indent="-514350">
              <a:buAutoNum type="arabicPeriod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Паспорт владельца ключа подписи</a:t>
            </a:r>
          </a:p>
        </p:txBody>
      </p:sp>
      <p:sp>
        <p:nvSpPr>
          <p:cNvPr id="9" name="Объект 8">
            <a:extLst>
              <a:ext uri="{FF2B5EF4-FFF2-40B4-BE49-F238E27FC236}">
                <a16:creationId xmlns:a16="http://schemas.microsoft.com/office/drawing/2014/main" id="{4C3C639C-8B10-4422-9424-756F19E3E56B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>
            <a:normAutofit fontScale="77500" lnSpcReduction="20000"/>
          </a:bodyPr>
          <a:lstStyle/>
          <a:p>
            <a:pPr marL="0" indent="0" algn="ctr">
              <a:buNone/>
            </a:pPr>
            <a:endParaRPr lang="ru-RU" sz="35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3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Необходимые документы для физических лиц</a:t>
            </a:r>
          </a:p>
          <a:p>
            <a:pPr marL="514350" indent="-514350">
              <a:buAutoNum type="arabicPeriod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Свидетельство ИНН</a:t>
            </a:r>
          </a:p>
          <a:p>
            <a:pPr marL="514350" indent="-514350">
              <a:buAutoNum type="arabicPeriod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Копия СНИЛС</a:t>
            </a:r>
          </a:p>
          <a:p>
            <a:pPr marL="514350" indent="-514350">
              <a:buAutoNum type="arabicPeriod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Копия паспорта владельца ключа подписи</a:t>
            </a:r>
          </a:p>
          <a:p>
            <a:pPr marL="514350" indent="-514350">
              <a:buAutoNum type="arabicPeriod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Паспорт владельца ключа подписи</a:t>
            </a:r>
          </a:p>
        </p:txBody>
      </p:sp>
      <p:sp>
        <p:nvSpPr>
          <p:cNvPr id="12" name="Заголовок 4">
            <a:extLst>
              <a:ext uri="{FF2B5EF4-FFF2-40B4-BE49-F238E27FC236}">
                <a16:creationId xmlns:a16="http://schemas.microsoft.com/office/drawing/2014/main" id="{2CA6E27C-CE9D-4307-A37C-BC35DAF5C3CA}"/>
              </a:ext>
            </a:extLst>
          </p:cNvPr>
          <p:cNvSpPr txBox="1">
            <a:spLocks/>
          </p:cNvSpPr>
          <p:nvPr/>
        </p:nvSpPr>
        <p:spPr>
          <a:xfrm>
            <a:off x="2369142" y="883480"/>
            <a:ext cx="8984657" cy="207073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7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Электронная подпись – это  программно-криптографическое средство для защиты конфиденциальности и целостности документов. С помощью нее можно подписывать юридически значимые документы и осуществлять электронный документооборот. ЭП выполняет две основные функции: подтверждает, что документ подписан именно владельцем подписи, и фиксирует документ – после создания и подписания изменения уже невозможны.</a:t>
            </a:r>
          </a:p>
          <a:p>
            <a:pPr algn="just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Электронная подпись используется также для работы на электронных торговых площадках. Такие электронные подписи выдаются Удостоверяющими центрами, аккредитованными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Минкосвязи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соответствии с Законом № 63-ФЗ</a:t>
            </a:r>
          </a:p>
        </p:txBody>
      </p:sp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4D5E24CC-0F20-4DCD-9988-E2ABA5BF3EE8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5099">
            <a:off x="830743" y="709889"/>
            <a:ext cx="1547446" cy="114967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7843735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>
            <a:extLst>
              <a:ext uri="{FF2B5EF4-FFF2-40B4-BE49-F238E27FC236}">
                <a16:creationId xmlns:a16="http://schemas.microsoft.com/office/drawing/2014/main" id="{47E045B5-C717-46C1-B393-B8FBDAF23AE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0" y="0"/>
            <a:ext cx="12192000" cy="6857999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endParaRPr lang="ru-RU" sz="5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5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Регистрация на электронной площадке</a:t>
            </a:r>
          </a:p>
          <a:p>
            <a:pPr>
              <a:buFont typeface="Wingdings" panose="05000000000000000000" pitchFamily="2" charset="2"/>
              <a:buChar char="ü"/>
            </a:pPr>
            <a:endParaRPr lang="ru-RU" sz="3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Font typeface="Wingdings" panose="05000000000000000000" pitchFamily="2" charset="2"/>
              <a:buChar char="ü"/>
            </a:pPr>
            <a:r>
              <a:rPr lang="ru-RU" sz="36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Срок действия аккредитации на электронных торговых площадках </a:t>
            </a:r>
            <a:r>
              <a:rPr lang="ru-RU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3 года</a:t>
            </a:r>
          </a:p>
          <a:p>
            <a:pPr algn="just">
              <a:buFont typeface="Wingdings" panose="05000000000000000000" pitchFamily="2" charset="2"/>
              <a:buChar char="ü"/>
            </a:pPr>
            <a:r>
              <a:rPr lang="ru-RU" sz="36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Аккредитация на электронных торговых площадках </a:t>
            </a:r>
            <a:r>
              <a:rPr lang="ru-RU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бесплатная</a:t>
            </a:r>
          </a:p>
          <a:p>
            <a:pPr algn="just">
              <a:buFont typeface="Wingdings" panose="05000000000000000000" pitchFamily="2" charset="2"/>
              <a:buChar char="ü"/>
            </a:pPr>
            <a:r>
              <a:rPr lang="ru-RU" sz="36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Срок получения аккредитации участника </a:t>
            </a:r>
            <a:r>
              <a:rPr lang="ru-RU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не более 5 рабочих дней</a:t>
            </a:r>
          </a:p>
          <a:p>
            <a:pPr algn="just">
              <a:buFont typeface="Wingdings" panose="05000000000000000000" pitchFamily="2" charset="2"/>
              <a:buChar char="ü"/>
            </a:pPr>
            <a:r>
              <a:rPr lang="ru-RU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Предоставление реквизитов счета </a:t>
            </a:r>
            <a:r>
              <a:rPr lang="ru-RU" sz="36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для проведения операций по обеспечению заявок (задатками) на участие в электронных торгах</a:t>
            </a:r>
          </a:p>
        </p:txBody>
      </p:sp>
    </p:spTree>
    <p:extLst>
      <p:ext uri="{BB962C8B-B14F-4D97-AF65-F5344CB8AC3E}">
        <p14:creationId xmlns:p14="http://schemas.microsoft.com/office/powerpoint/2010/main" val="250035484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>
            <a:extLst>
              <a:ext uri="{FF2B5EF4-FFF2-40B4-BE49-F238E27FC236}">
                <a16:creationId xmlns:a16="http://schemas.microsoft.com/office/drawing/2014/main" id="{69534254-4CB7-46A7-AF91-F6597AF45E5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498532" y="0"/>
            <a:ext cx="10693467" cy="6857999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5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Перечисление</a:t>
            </a:r>
            <a:r>
              <a:rPr lang="ru-RU" sz="6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5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задатка</a:t>
            </a:r>
          </a:p>
          <a:p>
            <a:pPr marL="0" indent="0" algn="just">
              <a:buNone/>
            </a:pPr>
            <a:r>
              <a:rPr lang="ru-RU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После получения аккредитации на реквизиты счета, предоставленные электронной площадкой, необходимо перечислить денежные средства в размере задатка по </a:t>
            </a:r>
            <a:r>
              <a:rPr lang="ru-RU" sz="3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аукционну</a:t>
            </a:r>
            <a:r>
              <a:rPr lang="ru-RU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 algn="just">
              <a:buNone/>
            </a:pPr>
            <a:endParaRPr lang="ru-RU" sz="3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 подачи задатка блокируются на время проведения аукционна.</a:t>
            </a:r>
          </a:p>
          <a:p>
            <a:pPr marL="0" indent="0" algn="just">
              <a:buNone/>
            </a:pPr>
            <a:endParaRPr lang="ru-RU" sz="3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Задаток разблокируется в случае, если заявитель не становится победителем или лицом, с которым может быть заключен договор по условиям лотовой документации (2 место) в день подведения итогов по процедуре.</a:t>
            </a:r>
          </a:p>
          <a:p>
            <a:pPr marL="0" indent="0" algn="just">
              <a:buNone/>
            </a:pPr>
            <a:r>
              <a:rPr lang="ru-RU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Задаток разблокируется у участника, занявшее 2 место, после заключения с победителем</a:t>
            </a:r>
          </a:p>
          <a:p>
            <a:pPr marL="0" indent="0">
              <a:buNone/>
            </a:pPr>
            <a:endParaRPr lang="ru-RU" sz="3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5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C3947DBC-CB3B-4176-9A86-4F3F0BEA7F1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911" y="893308"/>
            <a:ext cx="1352120" cy="1400024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195CE7E5-419C-416E-AD9C-36DBF18E044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6412" y="2836633"/>
            <a:ext cx="1348619" cy="1184732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924B3780-9464-4FD1-8A71-6BEDA2FC0C9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6412" y="4666458"/>
            <a:ext cx="1348619" cy="15464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661489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Объект 7">
            <a:extLst>
              <a:ext uri="{FF2B5EF4-FFF2-40B4-BE49-F238E27FC236}">
                <a16:creationId xmlns:a16="http://schemas.microsoft.com/office/drawing/2014/main" id="{B30E2AF7-4673-435C-B7F3-79638ABD91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0"/>
            <a:ext cx="12192000" cy="6858000"/>
          </a:xfrm>
        </p:spPr>
        <p:txBody>
          <a:bodyPr/>
          <a:lstStyle/>
          <a:p>
            <a:pPr marL="0" indent="0" algn="ctr">
              <a:buNone/>
            </a:pPr>
            <a:r>
              <a:rPr lang="ru-RU" sz="5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Подача заявок</a:t>
            </a:r>
          </a:p>
          <a:p>
            <a:pPr algn="just">
              <a:buFont typeface="Wingdings" panose="05000000000000000000" pitchFamily="2" charset="2"/>
              <a:buChar char="ü"/>
            </a:pPr>
            <a:r>
              <a:rPr lang="ru-RU" dirty="0">
                <a:solidFill>
                  <a:srgbClr val="C00000"/>
                </a:solidFill>
              </a:rPr>
              <a:t>После поступления денежных средств на счет заявитель может подать ЗАЯВКУ на участие в аукционе.</a:t>
            </a:r>
          </a:p>
          <a:p>
            <a:pPr algn="just">
              <a:buFont typeface="Wingdings" panose="05000000000000000000" pitchFamily="2" charset="2"/>
              <a:buChar char="ü"/>
            </a:pPr>
            <a:r>
              <a:rPr lang="ru-RU" dirty="0">
                <a:solidFill>
                  <a:srgbClr val="C00000"/>
                </a:solidFill>
              </a:rPr>
              <a:t>В соответствии с аукционной документацией к заявке прикладываются необходимые ДОКУМЕНТЫ, запрашиваемые в лотовой документации. Заявка подписываются электронной подписью.</a:t>
            </a:r>
          </a:p>
          <a:p>
            <a:pPr algn="just">
              <a:buFont typeface="Wingdings" panose="05000000000000000000" pitchFamily="2" charset="2"/>
              <a:buChar char="ü"/>
            </a:pPr>
            <a:r>
              <a:rPr lang="ru-RU" dirty="0">
                <a:solidFill>
                  <a:srgbClr val="C00000"/>
                </a:solidFill>
              </a:rPr>
              <a:t>В течении срока приема заявок поданную заявка можно РЕДАКТИРОВАТЬ, отозвать или подать новую. После окончания приема заявок не может быть изменена.</a:t>
            </a:r>
          </a:p>
          <a:p>
            <a:pPr algn="just">
              <a:buFont typeface="Wingdings" panose="05000000000000000000" pitchFamily="2" charset="2"/>
              <a:buChar char="ü"/>
            </a:pPr>
            <a:r>
              <a:rPr lang="ru-RU" dirty="0">
                <a:solidFill>
                  <a:srgbClr val="C00000"/>
                </a:solidFill>
              </a:rPr>
              <a:t>При подаче заявки денежные средства в размере ЗАДАТКА блокируются на время проведения процедуры.</a:t>
            </a:r>
          </a:p>
          <a:p>
            <a:pPr algn="just">
              <a:buFont typeface="Wingdings" panose="05000000000000000000" pitchFamily="2" charset="2"/>
              <a:buChar char="ü"/>
            </a:pPr>
            <a:r>
              <a:rPr lang="ru-RU" dirty="0">
                <a:solidFill>
                  <a:srgbClr val="C00000"/>
                </a:solidFill>
              </a:rPr>
              <a:t>После рассмотрения заявок участнику направляются УВЕДОМЛЕНИЕ о допуске или не допуске к участию в аукционе.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1102937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C15B624-EEF3-4A0F-A2C3-21F85C5012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3932237" cy="1600200"/>
          </a:xfrm>
        </p:spPr>
        <p:txBody>
          <a:bodyPr>
            <a:normAutofit/>
          </a:bodyPr>
          <a:lstStyle/>
          <a:p>
            <a:pPr algn="ctr"/>
            <a:r>
              <a:rPr lang="ru-RU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Проведение аукциона</a:t>
            </a:r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861B2F19-DF12-4D9D-B5B8-2BE9D44EB25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55805" y="1074057"/>
            <a:ext cx="8736195" cy="57839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23890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460883E-B73F-40CC-9EAA-F61C25007D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10574972" cy="3688080"/>
          </a:xfrm>
        </p:spPr>
        <p:txBody>
          <a:bodyPr>
            <a:normAutofit/>
          </a:bodyPr>
          <a:lstStyle/>
          <a:p>
            <a:pPr algn="ctr"/>
            <a:r>
              <a:rPr lang="ru-RU" sz="6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</a:t>
            </a:r>
            <a:br>
              <a:rPr lang="ru-RU" sz="6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6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 новых встреч</a:t>
            </a:r>
          </a:p>
        </p:txBody>
      </p:sp>
    </p:spTree>
    <p:extLst>
      <p:ext uri="{BB962C8B-B14F-4D97-AF65-F5344CB8AC3E}">
        <p14:creationId xmlns:p14="http://schemas.microsoft.com/office/powerpoint/2010/main" val="26221738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C0A02672-5A54-4538-A999-C0F948FDBFE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6775" y="188686"/>
            <a:ext cx="10778613" cy="6394993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ПРЕИМУЩЕСТВО РАБОТЫ С ОРГАНАМИ МУНИЦИПАЛЬНАЯ ВЛАСТИ</a:t>
            </a:r>
          </a:p>
        </p:txBody>
      </p:sp>
      <p:sp>
        <p:nvSpPr>
          <p:cNvPr id="5" name="Овал 4">
            <a:extLst>
              <a:ext uri="{FF2B5EF4-FFF2-40B4-BE49-F238E27FC236}">
                <a16:creationId xmlns:a16="http://schemas.microsoft.com/office/drawing/2014/main" id="{8992AA45-D7F4-4C55-83EF-2EB013EFDDB0}"/>
              </a:ext>
            </a:extLst>
          </p:cNvPr>
          <p:cNvSpPr/>
          <p:nvPr/>
        </p:nvSpPr>
        <p:spPr>
          <a:xfrm>
            <a:off x="1012459" y="4107766"/>
            <a:ext cx="2391508" cy="2164076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Аренда на длительный срок (от 5 лет)</a:t>
            </a:r>
          </a:p>
        </p:txBody>
      </p:sp>
      <p:sp>
        <p:nvSpPr>
          <p:cNvPr id="8" name="Овал 7">
            <a:extLst>
              <a:ext uri="{FF2B5EF4-FFF2-40B4-BE49-F238E27FC236}">
                <a16:creationId xmlns:a16="http://schemas.microsoft.com/office/drawing/2014/main" id="{475FC9D1-7668-43A9-A7A0-C2FD2BA0D4CB}"/>
              </a:ext>
            </a:extLst>
          </p:cNvPr>
          <p:cNvSpPr/>
          <p:nvPr/>
        </p:nvSpPr>
        <p:spPr>
          <a:xfrm>
            <a:off x="2968282" y="1312985"/>
            <a:ext cx="2391508" cy="2287170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Без посредников напрямую у собственника</a:t>
            </a:r>
          </a:p>
        </p:txBody>
      </p:sp>
      <p:sp>
        <p:nvSpPr>
          <p:cNvPr id="9" name="Овал 8">
            <a:extLst>
              <a:ext uri="{FF2B5EF4-FFF2-40B4-BE49-F238E27FC236}">
                <a16:creationId xmlns:a16="http://schemas.microsoft.com/office/drawing/2014/main" id="{1EE2F7D1-37C4-4E0D-A7F4-ACE0C14CD035}"/>
              </a:ext>
            </a:extLst>
          </p:cNvPr>
          <p:cNvSpPr/>
          <p:nvPr/>
        </p:nvSpPr>
        <p:spPr>
          <a:xfrm>
            <a:off x="7288995" y="1312985"/>
            <a:ext cx="2391508" cy="2287170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Торги только среди субъектов МСП и самозанятых</a:t>
            </a:r>
          </a:p>
        </p:txBody>
      </p:sp>
      <p:sp>
        <p:nvSpPr>
          <p:cNvPr id="10" name="Овал 9">
            <a:extLst>
              <a:ext uri="{FF2B5EF4-FFF2-40B4-BE49-F238E27FC236}">
                <a16:creationId xmlns:a16="http://schemas.microsoft.com/office/drawing/2014/main" id="{1744EB5C-6FAE-4DD5-A33D-80AFB799017C}"/>
              </a:ext>
            </a:extLst>
          </p:cNvPr>
          <p:cNvSpPr/>
          <p:nvPr/>
        </p:nvSpPr>
        <p:spPr>
          <a:xfrm>
            <a:off x="8788034" y="4107766"/>
            <a:ext cx="2542388" cy="2164076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Возможность выкупа имущества в случаях установленным законом</a:t>
            </a:r>
          </a:p>
        </p:txBody>
      </p:sp>
      <p:sp>
        <p:nvSpPr>
          <p:cNvPr id="20" name="Овал 19">
            <a:extLst>
              <a:ext uri="{FF2B5EF4-FFF2-40B4-BE49-F238E27FC236}">
                <a16:creationId xmlns:a16="http://schemas.microsoft.com/office/drawing/2014/main" id="{D8D81A3E-4C43-4000-89DA-B93A4568B9CB}"/>
              </a:ext>
            </a:extLst>
          </p:cNvPr>
          <p:cNvSpPr/>
          <p:nvPr/>
        </p:nvSpPr>
        <p:spPr>
          <a:xfrm>
            <a:off x="5116142" y="3214191"/>
            <a:ext cx="2391508" cy="2164076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15 свободных объектов для МСП и самозанятых граждан</a:t>
            </a:r>
          </a:p>
        </p:txBody>
      </p:sp>
      <p:cxnSp>
        <p:nvCxnSpPr>
          <p:cNvPr id="22" name="Прямая со стрелкой 21">
            <a:extLst>
              <a:ext uri="{FF2B5EF4-FFF2-40B4-BE49-F238E27FC236}">
                <a16:creationId xmlns:a16="http://schemas.microsoft.com/office/drawing/2014/main" id="{8CA60F51-BF9F-4048-8BE0-BEDA981E9AB3}"/>
              </a:ext>
            </a:extLst>
          </p:cNvPr>
          <p:cNvCxnSpPr>
            <a:stCxn id="5" idx="7"/>
          </p:cNvCxnSpPr>
          <p:nvPr/>
        </p:nvCxnSpPr>
        <p:spPr>
          <a:xfrm flipV="1">
            <a:off x="3053739" y="3429000"/>
            <a:ext cx="473232" cy="995688"/>
          </a:xfrm>
          <a:prstGeom prst="straightConnector1">
            <a:avLst/>
          </a:prstGeom>
          <a:ln cap="flat" cmpd="sng">
            <a:solidFill>
              <a:srgbClr val="FF0000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>
            <a:extLst>
              <a:ext uri="{FF2B5EF4-FFF2-40B4-BE49-F238E27FC236}">
                <a16:creationId xmlns:a16="http://schemas.microsoft.com/office/drawing/2014/main" id="{7A0C5285-73D4-4185-BDED-FCC8724BC10F}"/>
              </a:ext>
            </a:extLst>
          </p:cNvPr>
          <p:cNvCxnSpPr>
            <a:cxnSpLocks/>
          </p:cNvCxnSpPr>
          <p:nvPr/>
        </p:nvCxnSpPr>
        <p:spPr>
          <a:xfrm>
            <a:off x="5316247" y="2693157"/>
            <a:ext cx="2042496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 стрелкой 23">
            <a:extLst>
              <a:ext uri="{FF2B5EF4-FFF2-40B4-BE49-F238E27FC236}">
                <a16:creationId xmlns:a16="http://schemas.microsoft.com/office/drawing/2014/main" id="{94DBDE3D-EEE6-4018-807A-5603C793D614}"/>
              </a:ext>
            </a:extLst>
          </p:cNvPr>
          <p:cNvCxnSpPr>
            <a:cxnSpLocks/>
          </p:cNvCxnSpPr>
          <p:nvPr/>
        </p:nvCxnSpPr>
        <p:spPr>
          <a:xfrm>
            <a:off x="8496089" y="3568568"/>
            <a:ext cx="848225" cy="727661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 стрелкой 28">
            <a:extLst>
              <a:ext uri="{FF2B5EF4-FFF2-40B4-BE49-F238E27FC236}">
                <a16:creationId xmlns:a16="http://schemas.microsoft.com/office/drawing/2014/main" id="{E97418AF-2588-4448-9C24-9A16997FB956}"/>
              </a:ext>
            </a:extLst>
          </p:cNvPr>
          <p:cNvCxnSpPr>
            <a:cxnSpLocks/>
          </p:cNvCxnSpPr>
          <p:nvPr/>
        </p:nvCxnSpPr>
        <p:spPr>
          <a:xfrm flipH="1">
            <a:off x="2902857" y="6025100"/>
            <a:ext cx="6386285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513723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475B09A3-F4D7-429E-8AE4-1CD106BCABE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9658" y="0"/>
            <a:ext cx="12032342" cy="6858000"/>
          </a:xfrm>
          <a:solidFill>
            <a:schemeClr val="accent2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ПОРЯДОК ОКАЗАНИЯ ИМУЩЕСТВЕННОЙ ПОДДЕРЖКИ</a:t>
            </a:r>
          </a:p>
          <a:p>
            <a:pPr marL="0" indent="0" algn="ctr">
              <a:buNone/>
            </a:pPr>
            <a:endParaRPr lang="ru-RU" sz="4000" dirty="0">
              <a:solidFill>
                <a:srgbClr val="FF006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4000" dirty="0">
                <a:solidFill>
                  <a:srgbClr val="FF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					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	</a:t>
            </a:r>
          </a:p>
          <a:p>
            <a:pPr marL="0" indent="0" algn="ctr"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</a:t>
            </a:r>
          </a:p>
          <a:p>
            <a:pPr marL="0" indent="0" algn="ctr">
              <a:buNone/>
            </a:pP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</a:t>
            </a:r>
          </a:p>
        </p:txBody>
      </p:sp>
      <p:sp>
        <p:nvSpPr>
          <p:cNvPr id="5" name="Овал 4">
            <a:extLst>
              <a:ext uri="{FF2B5EF4-FFF2-40B4-BE49-F238E27FC236}">
                <a16:creationId xmlns:a16="http://schemas.microsoft.com/office/drawing/2014/main" id="{C0397FF0-C7AD-4DB4-B4F6-E0CA95C1F216}"/>
              </a:ext>
            </a:extLst>
          </p:cNvPr>
          <p:cNvSpPr/>
          <p:nvPr/>
        </p:nvSpPr>
        <p:spPr>
          <a:xfrm>
            <a:off x="1320800" y="1683656"/>
            <a:ext cx="4978399" cy="1934029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/>
              <a:t>Требования к предпринимателям</a:t>
            </a: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7952A5D6-B612-47AF-A699-D902CAD8AB23}"/>
              </a:ext>
            </a:extLst>
          </p:cNvPr>
          <p:cNvSpPr/>
          <p:nvPr/>
        </p:nvSpPr>
        <p:spPr>
          <a:xfrm>
            <a:off x="1320800" y="3661231"/>
            <a:ext cx="4978400" cy="1233714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/>
              <a:t>Срок  предоставления имущества</a:t>
            </a:r>
          </a:p>
        </p:txBody>
      </p:sp>
      <p:sp>
        <p:nvSpPr>
          <p:cNvPr id="7" name="Прямоугольник: усеченные противолежащие углы 6">
            <a:extLst>
              <a:ext uri="{FF2B5EF4-FFF2-40B4-BE49-F238E27FC236}">
                <a16:creationId xmlns:a16="http://schemas.microsoft.com/office/drawing/2014/main" id="{7502C16B-78E3-41F6-9FEF-CE9C4979F9A2}"/>
              </a:ext>
            </a:extLst>
          </p:cNvPr>
          <p:cNvSpPr/>
          <p:nvPr/>
        </p:nvSpPr>
        <p:spPr>
          <a:xfrm>
            <a:off x="1320800" y="5065486"/>
            <a:ext cx="4978399" cy="1233714"/>
          </a:xfrm>
          <a:prstGeom prst="snip2Diag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/>
              <a:t>Дополнительные возможности</a:t>
            </a:r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3A122D4A-AA28-4DA7-81CD-826386F21ED1}"/>
              </a:ext>
            </a:extLst>
          </p:cNvPr>
          <p:cNvSpPr/>
          <p:nvPr/>
        </p:nvSpPr>
        <p:spPr>
          <a:xfrm>
            <a:off x="6734629" y="5174344"/>
            <a:ext cx="4673600" cy="1124856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/>
              <a:t>Наряду с имущественной поддержкой могут быть предоставлены меры финансовой, консультационной и иной запрашиваемой поддержки</a:t>
            </a:r>
          </a:p>
        </p:txBody>
      </p: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6AE86451-4C53-42E6-9CED-1438394DD4C6}"/>
              </a:ext>
            </a:extLst>
          </p:cNvPr>
          <p:cNvSpPr/>
          <p:nvPr/>
        </p:nvSpPr>
        <p:spPr>
          <a:xfrm>
            <a:off x="6734629" y="2088242"/>
            <a:ext cx="4673600" cy="1124856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/>
              <a:t>Отнесения к субъектам МСП (единый реестр  субъектов МСП) или регистрация в качестве                                                         самозанятого гражданина</a:t>
            </a:r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3737E656-7962-4972-A384-AA21D5C5D57D}"/>
              </a:ext>
            </a:extLst>
          </p:cNvPr>
          <p:cNvSpPr/>
          <p:nvPr/>
        </p:nvSpPr>
        <p:spPr>
          <a:xfrm>
            <a:off x="6734629" y="3715660"/>
            <a:ext cx="4673600" cy="1124856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/>
              <a:t>От 1 до 2 месяцев</a:t>
            </a:r>
          </a:p>
        </p:txBody>
      </p:sp>
    </p:spTree>
    <p:extLst>
      <p:ext uri="{BB962C8B-B14F-4D97-AF65-F5344CB8AC3E}">
        <p14:creationId xmlns:p14="http://schemas.microsoft.com/office/powerpoint/2010/main" val="2752458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78E9ABEB-6F4E-4AE5-89D1-7BC1D40C500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9657" y="188687"/>
            <a:ext cx="11887200" cy="6531428"/>
          </a:xfrm>
        </p:spPr>
        <p:txBody>
          <a:bodyPr/>
          <a:lstStyle/>
          <a:p>
            <a:pPr marL="0" indent="0" algn="ctr">
              <a:buNone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ИНФОРМАЦИОННЫЙ РЕСУРС ПО ИМУЩЕСТВЕННОЙ ПОДДЕРЖКЕ СУБЪЕКТОВ МСП, САМОЗАНЯТЫХ ГРАЖДАН</a:t>
            </a:r>
          </a:p>
          <a:p>
            <a:pPr marL="0" indent="0" algn="ctr">
              <a:buNone/>
            </a:pPr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Информация по имущественной поддержке содержится на сайте Администрации Кирсановского района:</a:t>
            </a:r>
          </a:p>
          <a:p>
            <a:pPr marL="0" indent="0" algn="ctr">
              <a:buNone/>
            </a:pPr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https://r37.tmbreg.ru/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u="sng" dirty="0">
              <a:solidFill>
                <a:schemeClr val="tx1">
                  <a:lumMod val="95000"/>
                  <a:lumOff val="5000"/>
                </a:schemeClr>
              </a:solidFill>
              <a:hlinkClick r:id="rId2" tooltip="Главная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  <a:p>
            <a:pPr algn="ctr"/>
            <a:endParaRPr lang="ru-RU" u="sng" dirty="0">
              <a:solidFill>
                <a:schemeClr val="tx1">
                  <a:lumMod val="95000"/>
                  <a:lumOff val="5000"/>
                </a:schemeClr>
              </a:solidFill>
              <a:hlinkClick r:id="rId2" tooltip="Главная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  <a:p>
            <a:pPr marL="0" indent="0" algn="ctr">
              <a:buNone/>
            </a:pPr>
            <a:endParaRPr lang="ru-RU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Овал 4">
            <a:extLst>
              <a:ext uri="{FF2B5EF4-FFF2-40B4-BE49-F238E27FC236}">
                <a16:creationId xmlns:a16="http://schemas.microsoft.com/office/drawing/2014/main" id="{ABD45DA7-17CE-48D1-B4E4-3B292BCF8D50}"/>
              </a:ext>
            </a:extLst>
          </p:cNvPr>
          <p:cNvSpPr/>
          <p:nvPr/>
        </p:nvSpPr>
        <p:spPr>
          <a:xfrm>
            <a:off x="159657" y="2485573"/>
            <a:ext cx="3439886" cy="2119086"/>
          </a:xfrm>
          <a:prstGeom prst="ellipse">
            <a:avLst/>
          </a:prstGeom>
          <a:solidFill>
            <a:srgbClr val="FF0066"/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u="sng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  <a:hlinkClick r:id="rId2" tooltip="Главная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Г</a:t>
            </a:r>
            <a:r>
              <a:rPr lang="ru-RU" sz="2400" u="sng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  <a:hlinkClick r:id="rId2" tooltip="Главная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лавн</a:t>
            </a:r>
            <a:r>
              <a:rPr lang="ru-RU" sz="2800" u="sng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  <a:hlinkClick r:id="rId2" tooltip="Главная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ая</a:t>
            </a:r>
            <a:endParaRPr lang="ru-RU" sz="2800" u="sng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6" name="Овал 5">
            <a:extLst>
              <a:ext uri="{FF2B5EF4-FFF2-40B4-BE49-F238E27FC236}">
                <a16:creationId xmlns:a16="http://schemas.microsoft.com/office/drawing/2014/main" id="{13B6F1CB-F662-49AA-B965-D524E3AAB085}"/>
              </a:ext>
            </a:extLst>
          </p:cNvPr>
          <p:cNvSpPr/>
          <p:nvPr/>
        </p:nvSpPr>
        <p:spPr>
          <a:xfrm>
            <a:off x="3599543" y="3149600"/>
            <a:ext cx="4484914" cy="2467430"/>
          </a:xfrm>
          <a:prstGeom prst="ellipse">
            <a:avLst/>
          </a:prstGeom>
          <a:solidFill>
            <a:srgbClr val="FF00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u="sng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3" tooltip="Имущественная поддержка субъектов малого и среднего предпринимательства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Имущественная поддержка субъектов малого и среднего предпринимательства</a:t>
            </a:r>
            <a:endParaRPr lang="ru-RU" sz="2400" u="sng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dirty="0"/>
          </a:p>
        </p:txBody>
      </p:sp>
      <p:sp>
        <p:nvSpPr>
          <p:cNvPr id="7" name="Овал 6">
            <a:extLst>
              <a:ext uri="{FF2B5EF4-FFF2-40B4-BE49-F238E27FC236}">
                <a16:creationId xmlns:a16="http://schemas.microsoft.com/office/drawing/2014/main" id="{80AFB1CB-913F-4018-9E4F-4F16D9A5DE18}"/>
              </a:ext>
            </a:extLst>
          </p:cNvPr>
          <p:cNvSpPr/>
          <p:nvPr/>
        </p:nvSpPr>
        <p:spPr>
          <a:xfrm>
            <a:off x="8273144" y="4601030"/>
            <a:ext cx="3773713" cy="2119085"/>
          </a:xfrm>
          <a:prstGeom prst="ellipse">
            <a:avLst/>
          </a:prstGeom>
          <a:solidFill>
            <a:srgbClr val="FF00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u="sng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Имущество для бизнеса</a:t>
            </a:r>
          </a:p>
          <a:p>
            <a:pPr algn="ctr"/>
            <a:endParaRPr lang="ru-RU" dirty="0"/>
          </a:p>
        </p:txBody>
      </p:sp>
      <p:cxnSp>
        <p:nvCxnSpPr>
          <p:cNvPr id="9" name="Прямая со стрелкой 8">
            <a:extLst>
              <a:ext uri="{FF2B5EF4-FFF2-40B4-BE49-F238E27FC236}">
                <a16:creationId xmlns:a16="http://schemas.microsoft.com/office/drawing/2014/main" id="{BF15EC61-7748-41A0-9F06-B5E3DBBCBC12}"/>
              </a:ext>
            </a:extLst>
          </p:cNvPr>
          <p:cNvCxnSpPr>
            <a:cxnSpLocks/>
          </p:cNvCxnSpPr>
          <p:nvPr/>
        </p:nvCxnSpPr>
        <p:spPr>
          <a:xfrm>
            <a:off x="3599543" y="3603175"/>
            <a:ext cx="246743" cy="228596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1" name="Прямая со стрелкой 10">
            <a:extLst>
              <a:ext uri="{FF2B5EF4-FFF2-40B4-BE49-F238E27FC236}">
                <a16:creationId xmlns:a16="http://schemas.microsoft.com/office/drawing/2014/main" id="{1703342E-2B13-489C-9C53-F7485B1E0FE7}"/>
              </a:ext>
            </a:extLst>
          </p:cNvPr>
          <p:cNvCxnSpPr>
            <a:cxnSpLocks/>
          </p:cNvCxnSpPr>
          <p:nvPr/>
        </p:nvCxnSpPr>
        <p:spPr>
          <a:xfrm>
            <a:off x="7932057" y="4833259"/>
            <a:ext cx="580574" cy="435428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51063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306A592-BD8B-4E0B-8FE1-0DEAB96899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11076441" cy="531812"/>
          </a:xfrm>
        </p:spPr>
        <p:txBody>
          <a:bodyPr/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предложения для субъектов </a:t>
            </a:r>
            <a:r>
              <a:rPr lang="ru-RU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мсп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 самозанятых граждан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6591C9BE-1F88-4FEA-BEC9-E262CF33F46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1549015"/>
            <a:ext cx="5620006" cy="3759970"/>
          </a:xfrm>
        </p:spPr>
        <p:txBody>
          <a:bodyPr>
            <a:normAutofit/>
          </a:bodyPr>
          <a:lstStyle/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Земельный участок 68:06:0307005:176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Тамбовская область, Кирсановский район, в границах кадастрового квартала68:06:0307005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Площадь 137671 кв.м.</a:t>
            </a:r>
          </a:p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Категория: 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Земли населенных пунктов</a:t>
            </a:r>
          </a:p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Разрешенное использование: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сельскохозяйственного использования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2F870A6C-F4B9-4FD4-9398-B3D2A83E5909}"/>
              </a:ext>
            </a:extLst>
          </p:cNvPr>
          <p:cNvPicPr/>
          <p:nvPr/>
        </p:nvPicPr>
        <p:blipFill rotWithShape="1">
          <a:blip r:embed="rId2"/>
          <a:srcRect l="23570" t="33365" r="40994" b="13023"/>
          <a:stretch/>
        </p:blipFill>
        <p:spPr bwMode="auto">
          <a:xfrm>
            <a:off x="7259016" y="1549015"/>
            <a:ext cx="4657213" cy="3966882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2091988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Текст 6">
            <a:extLst>
              <a:ext uri="{FF2B5EF4-FFF2-40B4-BE49-F238E27FC236}">
                <a16:creationId xmlns:a16="http://schemas.microsoft.com/office/drawing/2014/main" id="{DACF6E0D-EA14-4C81-904A-6E2A58EFC85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377371"/>
            <a:ext cx="5256212" cy="5491617"/>
          </a:xfrm>
        </p:spPr>
        <p:txBody>
          <a:bodyPr>
            <a:normAutofit/>
          </a:bodyPr>
          <a:lstStyle/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Земельный участок 68:06:0601001:135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Тамбовская область, Кирсановский район, Ленинский сельсовет, тер. Колхоз им Ленина ЗУ № 34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Площадь 50000 кв.м.</a:t>
            </a:r>
          </a:p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Категория: 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Земли сельскохозяйственного назначения</a:t>
            </a:r>
          </a:p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Разрешенное использование: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сельскохозяйственное использование</a:t>
            </a:r>
          </a:p>
        </p:txBody>
      </p:sp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858FA4C3-CC73-498C-A009-867EEDDEB91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42903" y="377371"/>
            <a:ext cx="3967317" cy="4917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252823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>
            <a:extLst>
              <a:ext uri="{FF2B5EF4-FFF2-40B4-BE49-F238E27FC236}">
                <a16:creationId xmlns:a16="http://schemas.microsoft.com/office/drawing/2014/main" id="{9EB34D9A-318C-4978-AF2E-A7F91664E6E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987425"/>
            <a:ext cx="6077206" cy="5573032"/>
          </a:xfrm>
        </p:spPr>
        <p:txBody>
          <a:bodyPr>
            <a:normAutofit/>
          </a:bodyPr>
          <a:lstStyle/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Земельный участок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68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06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:1003005:308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Тамбовская область, Кирсановский район, Уваровщинский сельсовет, п. Овсяновская дорога ЗУ № 119Л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Площадь 6095 кв.м.</a:t>
            </a:r>
          </a:p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Категория: 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Земли населенных пунктов </a:t>
            </a:r>
          </a:p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Разрешенное использование: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склады</a:t>
            </a:r>
          </a:p>
        </p:txBody>
      </p:sp>
      <p:pic>
        <p:nvPicPr>
          <p:cNvPr id="7" name="Объект 6">
            <a:extLst>
              <a:ext uri="{FF2B5EF4-FFF2-40B4-BE49-F238E27FC236}">
                <a16:creationId xmlns:a16="http://schemas.microsoft.com/office/drawing/2014/main" id="{E31F9EB0-5D6E-4B28-9995-C4F248B06D39}"/>
              </a:ext>
            </a:extLst>
          </p:cNvPr>
          <p:cNvPicPr>
            <a:picLocks noGrp="1"/>
          </p:cNvPicPr>
          <p:nvPr>
            <p:ph idx="1"/>
          </p:nvPr>
        </p:nvPicPr>
        <p:blipFill rotWithShape="1">
          <a:blip r:embed="rId2"/>
          <a:srcRect l="53073" t="31654" r="19348" b="27281"/>
          <a:stretch/>
        </p:blipFill>
        <p:spPr bwMode="auto">
          <a:xfrm>
            <a:off x="7374195" y="987425"/>
            <a:ext cx="4409767" cy="4132239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74554418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31CCFA4D-5602-41CF-82D6-4E79FC5DF95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1353" y="168813"/>
            <a:ext cx="11732455" cy="6527410"/>
          </a:xfr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Контактные данные ответственных лиц</a:t>
            </a:r>
          </a:p>
          <a:p>
            <a:pPr marL="0" indent="0" algn="ctr">
              <a:buNone/>
            </a:pPr>
            <a:endParaRPr 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Евсюткина Алексей Александрович</a:t>
            </a:r>
          </a:p>
          <a:p>
            <a:pPr marL="0" indent="0" algn="ctr">
              <a:buNone/>
            </a:pP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8-47537-3-45-82</a:t>
            </a:r>
            <a:endParaRPr 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  <a:hlinkClick r:id="rId2"/>
            </a:endParaRPr>
          </a:p>
          <a:p>
            <a:pPr marL="0" indent="0" algn="ctr">
              <a:buNone/>
            </a:pP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im@r37.tambov.gov.ru</a:t>
            </a:r>
            <a:endParaRPr 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80E3300F-2D1B-4C48-A845-04A388510A2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6591" y="2507021"/>
            <a:ext cx="921979" cy="921979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199E893D-D35C-47AA-9706-BD03EAFC360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7867" y="3657601"/>
            <a:ext cx="724975" cy="725714"/>
          </a:xfrm>
          <a:prstGeom prst="rect">
            <a:avLst/>
          </a:prstGeom>
        </p:spPr>
      </p:pic>
      <p:pic>
        <p:nvPicPr>
          <p:cNvPr id="31" name="Рисунок 30">
            <a:extLst>
              <a:ext uri="{FF2B5EF4-FFF2-40B4-BE49-F238E27FC236}">
                <a16:creationId xmlns:a16="http://schemas.microsoft.com/office/drawing/2014/main" id="{994D301A-6B49-481F-9D47-06B86BEF99D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3789" y="5131187"/>
            <a:ext cx="650250" cy="650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060234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>
            <a:extLst>
              <a:ext uri="{FF2B5EF4-FFF2-40B4-BE49-F238E27FC236}">
                <a16:creationId xmlns:a16="http://schemas.microsoft.com/office/drawing/2014/main" id="{0708B84A-4ED9-4805-97FB-CAA618F3F40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936614" y="1912257"/>
            <a:ext cx="7255386" cy="4945743"/>
          </a:xfrm>
          <a:prstGeom prst="rect">
            <a:avLst/>
          </a:prstGeom>
        </p:spPr>
      </p:pic>
      <p:sp>
        <p:nvSpPr>
          <p:cNvPr id="4" name="Текст 3">
            <a:extLst>
              <a:ext uri="{FF2B5EF4-FFF2-40B4-BE49-F238E27FC236}">
                <a16:creationId xmlns:a16="http://schemas.microsoft.com/office/drawing/2014/main" id="{AD67EDD6-CD25-4B8B-B86C-B3B9938CF19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16114" y="176921"/>
            <a:ext cx="4820500" cy="6681079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Сайт электронной торговой площадки, на которой проводятся торги на право заключения договора аренды муниципального имущества</a:t>
            </a:r>
            <a:endParaRPr lang="en-US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</a:t>
            </a:r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torgi.gov.ru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ECA32671-BC5F-4B9A-8A7C-F32420F64B1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36614" y="176921"/>
            <a:ext cx="7255386" cy="1735336"/>
          </a:xfrm>
          <a:prstGeom prst="rect">
            <a:avLst/>
          </a:prstGeom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63092373-769B-4CC3-A46A-5288D14BA95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425" y="3663481"/>
            <a:ext cx="880662" cy="8806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326795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TM10001106[[fn=Эмблема]]</Template>
  <TotalTime>665</TotalTime>
  <Words>653</Words>
  <Application>Microsoft Office PowerPoint</Application>
  <PresentationFormat>Широкоэкранный</PresentationFormat>
  <Paragraphs>119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2" baseType="lpstr">
      <vt:lpstr>Arial</vt:lpstr>
      <vt:lpstr>Calibri</vt:lpstr>
      <vt:lpstr>Calibri Light</vt:lpstr>
      <vt:lpstr>Times New Roman</vt:lpstr>
      <vt:lpstr>Wingdings</vt:lpstr>
      <vt:lpstr>Тема Office</vt:lpstr>
      <vt:lpstr>Администрация Кирсановского района</vt:lpstr>
      <vt:lpstr>Презентация PowerPoint</vt:lpstr>
      <vt:lpstr>Презентация PowerPoint</vt:lpstr>
      <vt:lpstr>Презентация PowerPoint</vt:lpstr>
      <vt:lpstr>предложения для субъектов мсп и самозанятых граждан</vt:lpstr>
      <vt:lpstr>Презентация PowerPoint</vt:lpstr>
      <vt:lpstr>Презентация PowerPoint</vt:lpstr>
      <vt:lpstr>Презентация PowerPoint</vt:lpstr>
      <vt:lpstr>Презентация PowerPoint</vt:lpstr>
      <vt:lpstr>Алгоритм участия в электронных торгах</vt:lpstr>
      <vt:lpstr>Получение электронной подписи</vt:lpstr>
      <vt:lpstr>Презентация PowerPoint</vt:lpstr>
      <vt:lpstr>Презентация PowerPoint</vt:lpstr>
      <vt:lpstr>Презентация PowerPoint</vt:lpstr>
      <vt:lpstr>Проведение аукциона</vt:lpstr>
      <vt:lpstr>Спасибо за внимание До новых встреч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Администрация Кирсановского района</dc:title>
  <dc:creator>Чуфистова Елена Александровна</dc:creator>
  <cp:lastModifiedBy>Чуфистова Елена Александровна</cp:lastModifiedBy>
  <cp:revision>41</cp:revision>
  <dcterms:created xsi:type="dcterms:W3CDTF">2021-06-18T07:01:01Z</dcterms:created>
  <dcterms:modified xsi:type="dcterms:W3CDTF">2021-09-23T05:48:59Z</dcterms:modified>
</cp:coreProperties>
</file>