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1" r:id="rId8"/>
    <p:sldId id="265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FF0066"/>
    <a:srgbClr val="CC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E754CA-41B0-4B6F-B8EF-EB93CD0DD3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46C6B51-9B49-4F78-A944-2C99068328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C3A9062-638D-41DB-B2F1-F87D8B0B5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A215-415C-4594-9B27-8E4BF937CB8D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6DAA08A-9422-4D17-96CB-538E69034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1DF6418-36E3-4480-AB36-052044751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29838-DF28-4178-A9FF-3E77DAD083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582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16197D-D5F2-4857-8B96-9E094EAF5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4E22AB9-AA8F-4FCB-BBE1-BE8BAB8413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337360E-9D6F-4224-9EAE-8159D854E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A215-415C-4594-9B27-8E4BF937CB8D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82E93CC-29FD-4704-BBFF-C9177F06C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DA41639-B7EA-41A5-8886-4A614C7EA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29838-DF28-4178-A9FF-3E77DAD083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883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F18CC73-1171-439C-AE06-486D634CA7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CF0B75D-A99A-4139-92EC-C0CAB8287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9D42638-077B-4A91-B22B-6321C4C1B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A215-415C-4594-9B27-8E4BF937CB8D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89D5088-8852-4486-AD99-6D3508F87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C237311-AB03-47FD-A000-F93BAA663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29838-DF28-4178-A9FF-3E77DAD083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666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280447-8D82-418D-A496-EED5A1E3C8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F0832E9-B76C-4822-B072-95647CEF2D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958377D-854E-4DDA-AF89-6F75E2D45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A215-415C-4594-9B27-8E4BF937CB8D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E6DA979-F9A5-422E-83B3-771B6338E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AB0D7B2-5E8A-401E-8630-DCE4402A6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29838-DF28-4178-A9FF-3E77DAD083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545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3FED19-DF80-4DF0-BB20-832C0C5D1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3CBA03C-B2B5-4AED-8DCA-1FC466C000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D5C60FB-580A-49FE-9332-FAD2CEB74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A215-415C-4594-9B27-8E4BF937CB8D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2FDE3B9-71A1-422C-BC0D-DD2560B9F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C1266A5-27E1-4A2A-A47E-DF5353D82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29838-DF28-4178-A9FF-3E77DAD083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755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FAC7AF-C399-447C-90DC-7721CC640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CE9BC56-9BCB-4D3A-9303-552B10DCF9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C6307EC-11C7-4AE6-95D4-C4CB224B5D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F20800B-0D3D-4C6A-A795-35079FDAF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A215-415C-4594-9B27-8E4BF937CB8D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5A4D5B2-ACD0-4808-95DC-145D24E66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AEEC94B-B3C8-45D5-82C2-34720BD75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29838-DF28-4178-A9FF-3E77DAD083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056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9E1D2C-AD50-4987-A8E0-E40D3B2E7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86A88B9-471E-45AB-866F-3FFC8BC586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D808577-6DEC-4400-AB13-1747C0EEEE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432EB78-09DD-42E9-9EB2-D8796B09A1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33E2EC0-8A52-4E11-9CB9-528A465098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EFCA1F2-ED36-4598-B0AC-7EC5B0A20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A215-415C-4594-9B27-8E4BF937CB8D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A80644B-25F4-40A3-AE90-9C4D71A27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01EE1D4-4823-4AB5-A2AC-83C70BD63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29838-DF28-4178-A9FF-3E77DAD083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91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E20A53-841C-497D-8BB8-C7E785CCB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9F0AF43-918A-498A-B8F1-E9925FD8C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A215-415C-4594-9B27-8E4BF937CB8D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B059E04-DC8B-420A-8ADC-BC31D5E10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CA5469A-EE67-427B-BB0A-C3D037C8E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29838-DF28-4178-A9FF-3E77DAD083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177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662D7DE-B343-424A-A99B-7D6D3620E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A215-415C-4594-9B27-8E4BF937CB8D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75ED237-ED32-4177-9E94-F29254935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C3DEE6D-E4BE-4CDD-BDC0-4D54447CB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29838-DF28-4178-A9FF-3E77DAD083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865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32885C-F76E-4BAC-9AA5-F8B60B05C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FB44284-DE99-4B38-93CB-0E517C251B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C1E2BA7-A569-4B99-8147-6EE4EF59D2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116EAD8-458B-4ADF-8D98-BF80691E9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A215-415C-4594-9B27-8E4BF937CB8D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4EC0FC7-F76C-4455-8597-F16309E0F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649DD96-5323-4337-8C9F-34FDDECE0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29838-DF28-4178-A9FF-3E77DAD083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730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76AC3E-5393-4498-9EF5-0D894775D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3413BBF-F4A6-4BED-8BC6-884A86CBDD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C0EA906-2732-4E4C-BC34-21C142490E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5E3C651-2AFB-4840-8E3B-010B31C89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EA215-415C-4594-9B27-8E4BF937CB8D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F9088AE-F042-46AF-97B2-F63669025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BF36BDA-F345-427E-80B6-A94A3ECA9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29838-DF28-4178-A9FF-3E77DAD083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87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0E5003-CF11-47EA-A5C1-6E356CB73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30161F5-3810-4B0F-A680-F89DB1FD41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8D37667-D8D4-422C-81AD-C44D075D75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EA215-415C-4594-9B27-8E4BF937CB8D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A07D53A-DB52-412A-9FCC-DFE4F1623C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03ED246-60D5-4D6E-9CCE-2789CBB66F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29838-DF28-4178-A9FF-3E77DAD083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975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37.tmbreg.ru/imushhestvennaya-podderzhka-subektov-malogo-i-srednego-predprinimatelstva-msp.html" TargetMode="External"/><Relationship Id="rId2" Type="http://schemas.openxmlformats.org/officeDocument/2006/relationships/hyperlink" Target="https://r37.tmbreg.ru/" TargetMode="Externa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mailto:im@r37.tambov.gov.ru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  <a:alpha val="6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4126FD47-E2FD-4682-AB51-2FDFB18E6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5459412" cy="109582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Администрация Кирсановского района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66BDEE93-4637-47F7-A876-BE57DB5B63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987425"/>
            <a:ext cx="5259388" cy="487362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Ключевые моменты семинара: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 работы с органами муниципальной власти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имущества для МСП и самозанятых граждан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об объектах для МСП и самозанятых граждан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заключения договора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Меры финансовой поддержки при получении имущества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Иные вопросы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2F27279A-6672-4EFF-9083-2B365E8529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553030"/>
            <a:ext cx="5459412" cy="3062514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объектов муниципальной собственности для бизнеса</a:t>
            </a:r>
          </a:p>
          <a:p>
            <a:pPr algn="ctr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ЛЬГОТНОЕ ИМУЩЕСТВО ДЛЯ СУБЪЕТОВ МСП И САМОЗАНЯТЫМ ГРАЖДАНАМ</a:t>
            </a:r>
          </a:p>
        </p:txBody>
      </p:sp>
      <p:sp>
        <p:nvSpPr>
          <p:cNvPr id="8" name="Заголовок 3">
            <a:extLst>
              <a:ext uri="{FF2B5EF4-FFF2-40B4-BE49-F238E27FC236}">
                <a16:creationId xmlns:a16="http://schemas.microsoft.com/office/drawing/2014/main" id="{A81EBBDA-7AB1-46B4-AF4B-DD3337B5F84D}"/>
              </a:ext>
            </a:extLst>
          </p:cNvPr>
          <p:cNvSpPr txBox="1">
            <a:spLocks/>
          </p:cNvSpPr>
          <p:nvPr/>
        </p:nvSpPr>
        <p:spPr>
          <a:xfrm>
            <a:off x="836613" y="4757055"/>
            <a:ext cx="5459412" cy="109582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всем вопросам обращаться 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Заместителю главы администрации района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Евсюткину А.А.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8(47537)34582</a:t>
            </a:r>
          </a:p>
        </p:txBody>
      </p:sp>
    </p:spTree>
    <p:extLst>
      <p:ext uri="{BB962C8B-B14F-4D97-AF65-F5344CB8AC3E}">
        <p14:creationId xmlns:p14="http://schemas.microsoft.com/office/powerpoint/2010/main" val="1238719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70265C-33AB-476B-85A9-9B2960BFC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57201"/>
            <a:ext cx="12192000" cy="849086"/>
          </a:xfrm>
        </p:spPr>
        <p:txBody>
          <a:bodyPr/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электронных торгах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34E233F1-18D3-48E7-819B-EB19AB3A6EE2}"/>
              </a:ext>
            </a:extLst>
          </p:cNvPr>
          <p:cNvSpPr/>
          <p:nvPr/>
        </p:nvSpPr>
        <p:spPr>
          <a:xfrm>
            <a:off x="602345" y="1306298"/>
            <a:ext cx="2162628" cy="1719939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Получение электронной подписи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353A4416-07AE-40EA-8EB1-9D51D261F485}"/>
              </a:ext>
            </a:extLst>
          </p:cNvPr>
          <p:cNvSpPr/>
          <p:nvPr/>
        </p:nvSpPr>
        <p:spPr>
          <a:xfrm>
            <a:off x="2764973" y="2394862"/>
            <a:ext cx="2162628" cy="1719939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Аккредитация на электронной площадке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CF3F33F3-1071-4814-A6F4-95FCB745152C}"/>
              </a:ext>
            </a:extLst>
          </p:cNvPr>
          <p:cNvSpPr/>
          <p:nvPr/>
        </p:nvSpPr>
        <p:spPr>
          <a:xfrm>
            <a:off x="4927601" y="3483437"/>
            <a:ext cx="2162628" cy="1719939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Перечисление задатка на свой счет на электронной площадке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34A94402-3B03-4830-A465-74034C89C8A7}"/>
              </a:ext>
            </a:extLst>
          </p:cNvPr>
          <p:cNvSpPr/>
          <p:nvPr/>
        </p:nvSpPr>
        <p:spPr>
          <a:xfrm>
            <a:off x="7090229" y="4376064"/>
            <a:ext cx="2162628" cy="1654624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Подача заявок на участие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34323F1D-5FBF-4235-9423-DC41AFCDBC6B}"/>
              </a:ext>
            </a:extLst>
          </p:cNvPr>
          <p:cNvSpPr/>
          <p:nvPr/>
        </p:nvSpPr>
        <p:spPr>
          <a:xfrm>
            <a:off x="9252857" y="5203376"/>
            <a:ext cx="2162628" cy="1654624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Подача ценовых предложений</a:t>
            </a:r>
          </a:p>
        </p:txBody>
      </p:sp>
      <p:cxnSp>
        <p:nvCxnSpPr>
          <p:cNvPr id="19" name="Соединитель: уступ 18">
            <a:extLst>
              <a:ext uri="{FF2B5EF4-FFF2-40B4-BE49-F238E27FC236}">
                <a16:creationId xmlns:a16="http://schemas.microsoft.com/office/drawing/2014/main" id="{9DD92712-31A4-409E-9877-866C010AD37B}"/>
              </a:ext>
            </a:extLst>
          </p:cNvPr>
          <p:cNvCxnSpPr>
            <a:cxnSpLocks/>
          </p:cNvCxnSpPr>
          <p:nvPr/>
        </p:nvCxnSpPr>
        <p:spPr>
          <a:xfrm>
            <a:off x="1407886" y="3026237"/>
            <a:ext cx="1357087" cy="602334"/>
          </a:xfrm>
          <a:prstGeom prst="bentConnector3">
            <a:avLst/>
          </a:prstGeom>
          <a:ln w="412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Соединитель: уступ 19">
            <a:extLst>
              <a:ext uri="{FF2B5EF4-FFF2-40B4-BE49-F238E27FC236}">
                <a16:creationId xmlns:a16="http://schemas.microsoft.com/office/drawing/2014/main" id="{7C7978F6-F04D-44E1-A084-FDEAD150C58A}"/>
              </a:ext>
            </a:extLst>
          </p:cNvPr>
          <p:cNvCxnSpPr>
            <a:cxnSpLocks/>
          </p:cNvCxnSpPr>
          <p:nvPr/>
        </p:nvCxnSpPr>
        <p:spPr>
          <a:xfrm>
            <a:off x="5733142" y="5203376"/>
            <a:ext cx="1357087" cy="486224"/>
          </a:xfrm>
          <a:prstGeom prst="bentConnector3">
            <a:avLst/>
          </a:prstGeom>
          <a:ln w="412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Соединитель: уступ 20">
            <a:extLst>
              <a:ext uri="{FF2B5EF4-FFF2-40B4-BE49-F238E27FC236}">
                <a16:creationId xmlns:a16="http://schemas.microsoft.com/office/drawing/2014/main" id="{DA758415-4187-4B40-87F6-12A32E21426D}"/>
              </a:ext>
            </a:extLst>
          </p:cNvPr>
          <p:cNvCxnSpPr>
            <a:cxnSpLocks/>
          </p:cNvCxnSpPr>
          <p:nvPr/>
        </p:nvCxnSpPr>
        <p:spPr>
          <a:xfrm>
            <a:off x="3570514" y="4114801"/>
            <a:ext cx="1357087" cy="573313"/>
          </a:xfrm>
          <a:prstGeom prst="bentConnector3">
            <a:avLst/>
          </a:prstGeom>
          <a:ln w="412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Соединитель: уступ 21">
            <a:extLst>
              <a:ext uri="{FF2B5EF4-FFF2-40B4-BE49-F238E27FC236}">
                <a16:creationId xmlns:a16="http://schemas.microsoft.com/office/drawing/2014/main" id="{7BD7F188-44BA-4F66-94ED-CE635B95AE4B}"/>
              </a:ext>
            </a:extLst>
          </p:cNvPr>
          <p:cNvCxnSpPr>
            <a:cxnSpLocks/>
          </p:cNvCxnSpPr>
          <p:nvPr/>
        </p:nvCxnSpPr>
        <p:spPr>
          <a:xfrm>
            <a:off x="7895770" y="6030688"/>
            <a:ext cx="1357087" cy="520701"/>
          </a:xfrm>
          <a:prstGeom prst="bentConnector3">
            <a:avLst/>
          </a:prstGeom>
          <a:ln w="412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13016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659A79F9-EB34-453E-A21A-463235B69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521140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Получение электронной подписи</a:t>
            </a: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15625020-43BE-4657-95E4-EC7F38E5321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ru-RU" sz="3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Необходимые документы для юридических лиц/ИП: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Выписка из ЕГРЮЛ/ЕГРИП (сроком не более 6 месяцев)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Доверенность на подписание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бух.документов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или печать организации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Копия СНИЛС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 владельца ключа подписи</a:t>
            </a:r>
          </a:p>
        </p:txBody>
      </p:sp>
      <p:sp>
        <p:nvSpPr>
          <p:cNvPr id="9" name="Объект 8">
            <a:extLst>
              <a:ext uri="{FF2B5EF4-FFF2-40B4-BE49-F238E27FC236}">
                <a16:creationId xmlns:a16="http://schemas.microsoft.com/office/drawing/2014/main" id="{4C3C639C-8B10-4422-9424-756F19E3E56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endParaRPr lang="ru-RU" sz="3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Необходимые документы для физических лиц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Свидетельство ИНН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Копия СНИЛС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Копия паспорта владельца ключа подписи</a:t>
            </a:r>
          </a:p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 владельца ключа подписи</a:t>
            </a:r>
          </a:p>
        </p:txBody>
      </p:sp>
      <p:sp>
        <p:nvSpPr>
          <p:cNvPr id="12" name="Заголовок 4">
            <a:extLst>
              <a:ext uri="{FF2B5EF4-FFF2-40B4-BE49-F238E27FC236}">
                <a16:creationId xmlns:a16="http://schemas.microsoft.com/office/drawing/2014/main" id="{2CA6E27C-CE9D-4307-A37C-BC35DAF5C3CA}"/>
              </a:ext>
            </a:extLst>
          </p:cNvPr>
          <p:cNvSpPr txBox="1">
            <a:spLocks/>
          </p:cNvSpPr>
          <p:nvPr/>
        </p:nvSpPr>
        <p:spPr>
          <a:xfrm>
            <a:off x="2369142" y="883480"/>
            <a:ext cx="8984657" cy="20707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Электронная подпись – это  программно-криптографическое средство для защиты конфиденциальности и целостности документов. С помощью нее можно подписывать юридически значимые документы и осуществлять электронный документооборот. ЭП выполняет две основные функции: подтверждает, что документ подписан именно владельцем подписи, и фиксирует документ – после создания и подписания изменения уже невозможны.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Электронная подпись используется также для работы на электронных торговых площадках. Такие электронные подписи выдаются Удостоверяющими центрами, аккредитованными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Минкосвязи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соответствии с Законом № 63-ФЗ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4D5E24CC-0F20-4DCD-9988-E2ABA5BF3EE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5099">
            <a:off x="830743" y="709889"/>
            <a:ext cx="1547446" cy="11496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84373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id="{47E045B5-C717-46C1-B393-B8FBDAF23A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0" y="0"/>
            <a:ext cx="12192000" cy="685799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Регистрация на электронной площадке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Срок действия аккредитации на электронных торговых площадках 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 года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Аккредитация на электронных торговых площадках 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бесплатная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Срок получения аккредитации участника 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более 5 рабочих дней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реквизитов счета </a:t>
            </a:r>
            <a:r>
              <a:rPr lang="ru-RU" sz="3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проведения операций по обеспечению заявок (задатками) на участие в электронных торгах</a:t>
            </a:r>
          </a:p>
        </p:txBody>
      </p:sp>
    </p:spTree>
    <p:extLst>
      <p:ext uri="{BB962C8B-B14F-4D97-AF65-F5344CB8AC3E}">
        <p14:creationId xmlns:p14="http://schemas.microsoft.com/office/powerpoint/2010/main" val="25003548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id="{69534254-4CB7-46A7-AF91-F6597AF45E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498532" y="0"/>
            <a:ext cx="10693467" cy="68579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Перечисление</a:t>
            </a: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задатка</a:t>
            </a:r>
          </a:p>
          <a:p>
            <a:pPr marL="0" indent="0" algn="just">
              <a:buNone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получения аккредитации на реквизиты счета, предоставленные электронной площадкой, необходимо перечислить денежные средства в размере задатка по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аукционну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подачи задатка блокируются на время проведения аукционна.</a:t>
            </a:r>
          </a:p>
          <a:p>
            <a:pPr marL="0" indent="0" algn="just">
              <a:buNone/>
            </a:pP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Задаток разблокируется в случае, если заявитель не становится победителем или лицом, с которым может быть заключен договор по условиям лотовой документации (2 место) в день подведения итогов по процедуре.</a:t>
            </a:r>
          </a:p>
          <a:p>
            <a:pPr marL="0" indent="0" algn="just">
              <a:buNone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Задаток разблокируется у участника, занявшее 2 место, после заключения с победителем</a:t>
            </a:r>
          </a:p>
          <a:p>
            <a:pPr marL="0" indent="0">
              <a:buNone/>
            </a:pP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3947DBC-CB3B-4176-9A86-4F3F0BEA7F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911" y="893308"/>
            <a:ext cx="1352120" cy="140002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95CE7E5-419C-416E-AD9C-36DBF18E04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412" y="2836633"/>
            <a:ext cx="1348619" cy="118473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24B3780-9464-4FD1-8A71-6BEDA2FC0C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412" y="4666458"/>
            <a:ext cx="1348619" cy="1546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6148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>
            <a:extLst>
              <a:ext uri="{FF2B5EF4-FFF2-40B4-BE49-F238E27FC236}">
                <a16:creationId xmlns:a16="http://schemas.microsoft.com/office/drawing/2014/main" id="{B30E2AF7-4673-435C-B7F3-79638ABD91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Подача заявок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C00000"/>
                </a:solidFill>
              </a:rPr>
              <a:t>После поступления денежных средств на счет заявитель может подать ЗАЯВКУ на участие в аукционе.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C00000"/>
                </a:solidFill>
              </a:rPr>
              <a:t>В соответствии с аукционной документацией к заявке прикладываются необходимые ДОКУМЕНТЫ, запрашиваемые в лотовой документации. Заявка подписываются электронной подписью.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C00000"/>
                </a:solidFill>
              </a:rPr>
              <a:t>В течении срока приема заявок поданную заявка можно РЕДАКТИРОВАТЬ, отозвать или подать новую. После окончания приема заявок не может быть изменена.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C00000"/>
                </a:solidFill>
              </a:rPr>
              <a:t>При подаче заявки денежные средства в размере ЗАДАТКА блокируются на время проведения процедуры.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rgbClr val="C00000"/>
                </a:solidFill>
              </a:rPr>
              <a:t>После рассмотрения заявок участнику направляются УВЕДОМЛЕНИЕ о допуске или не допуске к участию в аукционе.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10293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15B624-EEF3-4A0F-A2C3-21F85C501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3932237" cy="16002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аукциона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61B2F19-DF12-4D9D-B5B8-2BE9D44EB2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5805" y="1074057"/>
            <a:ext cx="8736195" cy="5783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389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60883E-B73F-40CC-9EAA-F61C25007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10574972" cy="3688080"/>
          </a:xfrm>
        </p:spPr>
        <p:txBody>
          <a:bodyPr>
            <a:normAutofit/>
          </a:bodyPr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b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новых встреч</a:t>
            </a:r>
          </a:p>
        </p:txBody>
      </p:sp>
    </p:spTree>
    <p:extLst>
      <p:ext uri="{BB962C8B-B14F-4D97-AF65-F5344CB8AC3E}">
        <p14:creationId xmlns:p14="http://schemas.microsoft.com/office/powerpoint/2010/main" val="2622173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0A02672-5A54-4538-A999-C0F948FDBF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775" y="188686"/>
            <a:ext cx="10778613" cy="639499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ПРЕИМУЩЕСТВО РАБОТЫ С ОРГАНАМИ МУНИЦИПАЛЬНАЯ ВЛАСТИ</a:t>
            </a: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8992AA45-D7F4-4C55-83EF-2EB013EFDDB0}"/>
              </a:ext>
            </a:extLst>
          </p:cNvPr>
          <p:cNvSpPr/>
          <p:nvPr/>
        </p:nvSpPr>
        <p:spPr>
          <a:xfrm>
            <a:off x="1012459" y="4107766"/>
            <a:ext cx="2391508" cy="216407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Аренда на длительный срок (от 5 лет)</a:t>
            </a: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475FC9D1-7668-43A9-A7A0-C2FD2BA0D4CB}"/>
              </a:ext>
            </a:extLst>
          </p:cNvPr>
          <p:cNvSpPr/>
          <p:nvPr/>
        </p:nvSpPr>
        <p:spPr>
          <a:xfrm>
            <a:off x="2968282" y="1312985"/>
            <a:ext cx="2391508" cy="228717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Без посредников напрямую у собственника</a:t>
            </a: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1EE2F7D1-37C4-4E0D-A7F4-ACE0C14CD035}"/>
              </a:ext>
            </a:extLst>
          </p:cNvPr>
          <p:cNvSpPr/>
          <p:nvPr/>
        </p:nvSpPr>
        <p:spPr>
          <a:xfrm>
            <a:off x="7288995" y="1312985"/>
            <a:ext cx="2391508" cy="228717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Торги только среди субъектов МСП и самозанятых</a:t>
            </a:r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1744EB5C-6FAE-4DD5-A33D-80AFB799017C}"/>
              </a:ext>
            </a:extLst>
          </p:cNvPr>
          <p:cNvSpPr/>
          <p:nvPr/>
        </p:nvSpPr>
        <p:spPr>
          <a:xfrm>
            <a:off x="8788034" y="4107766"/>
            <a:ext cx="2542388" cy="216407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Возможность выкупа имущества в случаях установленным законом</a:t>
            </a:r>
          </a:p>
        </p:txBody>
      </p:sp>
      <p:sp>
        <p:nvSpPr>
          <p:cNvPr id="20" name="Овал 19">
            <a:extLst>
              <a:ext uri="{FF2B5EF4-FFF2-40B4-BE49-F238E27FC236}">
                <a16:creationId xmlns:a16="http://schemas.microsoft.com/office/drawing/2014/main" id="{D8D81A3E-4C43-4000-89DA-B93A4568B9CB}"/>
              </a:ext>
            </a:extLst>
          </p:cNvPr>
          <p:cNvSpPr/>
          <p:nvPr/>
        </p:nvSpPr>
        <p:spPr>
          <a:xfrm>
            <a:off x="5116142" y="3214191"/>
            <a:ext cx="2391508" cy="21640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 свободных объектов для МСП и самозанятых граждан</a:t>
            </a:r>
          </a:p>
        </p:txBody>
      </p:sp>
      <p:cxnSp>
        <p:nvCxnSpPr>
          <p:cNvPr id="22" name="Прямая со стрелкой 21">
            <a:extLst>
              <a:ext uri="{FF2B5EF4-FFF2-40B4-BE49-F238E27FC236}">
                <a16:creationId xmlns:a16="http://schemas.microsoft.com/office/drawing/2014/main" id="{8CA60F51-BF9F-4048-8BE0-BEDA981E9AB3}"/>
              </a:ext>
            </a:extLst>
          </p:cNvPr>
          <p:cNvCxnSpPr>
            <a:stCxn id="5" idx="7"/>
          </p:cNvCxnSpPr>
          <p:nvPr/>
        </p:nvCxnSpPr>
        <p:spPr>
          <a:xfrm flipV="1">
            <a:off x="3053739" y="3429000"/>
            <a:ext cx="473232" cy="995688"/>
          </a:xfrm>
          <a:prstGeom prst="straightConnector1">
            <a:avLst/>
          </a:prstGeom>
          <a:ln cap="flat" cmpd="sng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>
            <a:extLst>
              <a:ext uri="{FF2B5EF4-FFF2-40B4-BE49-F238E27FC236}">
                <a16:creationId xmlns:a16="http://schemas.microsoft.com/office/drawing/2014/main" id="{7A0C5285-73D4-4185-BDED-FCC8724BC10F}"/>
              </a:ext>
            </a:extLst>
          </p:cNvPr>
          <p:cNvCxnSpPr>
            <a:cxnSpLocks/>
          </p:cNvCxnSpPr>
          <p:nvPr/>
        </p:nvCxnSpPr>
        <p:spPr>
          <a:xfrm>
            <a:off x="5316247" y="2693157"/>
            <a:ext cx="204249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>
            <a:extLst>
              <a:ext uri="{FF2B5EF4-FFF2-40B4-BE49-F238E27FC236}">
                <a16:creationId xmlns:a16="http://schemas.microsoft.com/office/drawing/2014/main" id="{94DBDE3D-EEE6-4018-807A-5603C793D614}"/>
              </a:ext>
            </a:extLst>
          </p:cNvPr>
          <p:cNvCxnSpPr>
            <a:cxnSpLocks/>
          </p:cNvCxnSpPr>
          <p:nvPr/>
        </p:nvCxnSpPr>
        <p:spPr>
          <a:xfrm>
            <a:off x="8496089" y="3568568"/>
            <a:ext cx="848225" cy="7276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>
            <a:extLst>
              <a:ext uri="{FF2B5EF4-FFF2-40B4-BE49-F238E27FC236}">
                <a16:creationId xmlns:a16="http://schemas.microsoft.com/office/drawing/2014/main" id="{E97418AF-2588-4448-9C24-9A16997FB956}"/>
              </a:ext>
            </a:extLst>
          </p:cNvPr>
          <p:cNvCxnSpPr>
            <a:cxnSpLocks/>
          </p:cNvCxnSpPr>
          <p:nvPr/>
        </p:nvCxnSpPr>
        <p:spPr>
          <a:xfrm flipH="1">
            <a:off x="2902857" y="6025100"/>
            <a:ext cx="638628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1372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75B09A3-F4D7-429E-8AE4-1CD106BCAB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658" y="0"/>
            <a:ext cx="12032342" cy="6858000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ОКАЗАНИЯ ИМУЩЕСТВЕННОЙ ПОДДЕРЖКИ</a:t>
            </a:r>
          </a:p>
          <a:p>
            <a:pPr marL="0" indent="0" algn="ctr">
              <a:buNone/>
            </a:pPr>
            <a:endParaRPr lang="ru-RU" sz="4000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000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		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</a:p>
          <a:p>
            <a:pPr marL="0" indent="0" algn="ctr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</a:p>
          <a:p>
            <a:pPr marL="0" indent="0" algn="ctr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C0397FF0-C7AD-4DB4-B4F6-E0CA95C1F216}"/>
              </a:ext>
            </a:extLst>
          </p:cNvPr>
          <p:cNvSpPr/>
          <p:nvPr/>
        </p:nvSpPr>
        <p:spPr>
          <a:xfrm>
            <a:off x="1320800" y="1683656"/>
            <a:ext cx="4978399" cy="1934029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Требования к предпринимателям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7952A5D6-B612-47AF-A699-D902CAD8AB23}"/>
              </a:ext>
            </a:extLst>
          </p:cNvPr>
          <p:cNvSpPr/>
          <p:nvPr/>
        </p:nvSpPr>
        <p:spPr>
          <a:xfrm>
            <a:off x="1320800" y="3661231"/>
            <a:ext cx="4978400" cy="123371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Срок  предоставления имущества</a:t>
            </a:r>
          </a:p>
        </p:txBody>
      </p:sp>
      <p:sp>
        <p:nvSpPr>
          <p:cNvPr id="7" name="Прямоугольник: усеченные противолежащие углы 6">
            <a:extLst>
              <a:ext uri="{FF2B5EF4-FFF2-40B4-BE49-F238E27FC236}">
                <a16:creationId xmlns:a16="http://schemas.microsoft.com/office/drawing/2014/main" id="{7502C16B-78E3-41F6-9FEF-CE9C4979F9A2}"/>
              </a:ext>
            </a:extLst>
          </p:cNvPr>
          <p:cNvSpPr/>
          <p:nvPr/>
        </p:nvSpPr>
        <p:spPr>
          <a:xfrm>
            <a:off x="1320800" y="5065486"/>
            <a:ext cx="4978399" cy="1233714"/>
          </a:xfrm>
          <a:prstGeom prst="snip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Дополнительные возможности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3A122D4A-AA28-4DA7-81CD-826386F21ED1}"/>
              </a:ext>
            </a:extLst>
          </p:cNvPr>
          <p:cNvSpPr/>
          <p:nvPr/>
        </p:nvSpPr>
        <p:spPr>
          <a:xfrm>
            <a:off x="6734629" y="5174344"/>
            <a:ext cx="4673600" cy="11248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Наряду с имущественной поддержкой могут быть предоставлены меры финансовой, консультационной и иной запрашиваемой поддержки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AE86451-4C53-42E6-9CED-1438394DD4C6}"/>
              </a:ext>
            </a:extLst>
          </p:cNvPr>
          <p:cNvSpPr/>
          <p:nvPr/>
        </p:nvSpPr>
        <p:spPr>
          <a:xfrm>
            <a:off x="6734629" y="2088242"/>
            <a:ext cx="4673600" cy="11248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Отнесения к субъектам МСП (единый реестр  субъектов МСП) или регистрация в качестве                                                         самозанятого гражданина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3737E656-7962-4972-A384-AA21D5C5D57D}"/>
              </a:ext>
            </a:extLst>
          </p:cNvPr>
          <p:cNvSpPr/>
          <p:nvPr/>
        </p:nvSpPr>
        <p:spPr>
          <a:xfrm>
            <a:off x="6734629" y="3715660"/>
            <a:ext cx="4673600" cy="11248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От 1 до 2 месяцев</a:t>
            </a:r>
          </a:p>
        </p:txBody>
      </p:sp>
    </p:spTree>
    <p:extLst>
      <p:ext uri="{BB962C8B-B14F-4D97-AF65-F5344CB8AC3E}">
        <p14:creationId xmlns:p14="http://schemas.microsoft.com/office/powerpoint/2010/main" val="275245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8E9ABEB-6F4E-4AE5-89D1-7BC1D40C50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657" y="188687"/>
            <a:ext cx="11887200" cy="653142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ИНФОРМАЦИОННЫЙ РЕСУРС ПО ИМУЩЕСТВЕННОЙ ПОДДЕРЖКЕ СУБЪЕКТОВ МСП, САМОЗАНЯТЫХ ГРАЖДАН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по имущественной поддержке содержится на сайте Администрации Кирсановского района:</a:t>
            </a:r>
          </a:p>
          <a:p>
            <a:pPr marL="0" indent="0" algn="ctr">
              <a:buNone/>
            </a:pP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https://r37.tmbreg.ru/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u="sng" dirty="0">
              <a:solidFill>
                <a:schemeClr val="tx1">
                  <a:lumMod val="95000"/>
                  <a:lumOff val="5000"/>
                </a:schemeClr>
              </a:solidFill>
              <a:hlinkClick r:id="rId2" tooltip="Главная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ctr"/>
            <a:endParaRPr lang="ru-RU" u="sng" dirty="0">
              <a:solidFill>
                <a:schemeClr val="tx1">
                  <a:lumMod val="95000"/>
                  <a:lumOff val="5000"/>
                </a:schemeClr>
              </a:solidFill>
              <a:hlinkClick r:id="rId2" tooltip="Главная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 algn="ctr">
              <a:buNone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ABD45DA7-17CE-48D1-B4E4-3B292BCF8D50}"/>
              </a:ext>
            </a:extLst>
          </p:cNvPr>
          <p:cNvSpPr/>
          <p:nvPr/>
        </p:nvSpPr>
        <p:spPr>
          <a:xfrm>
            <a:off x="159657" y="2485573"/>
            <a:ext cx="3439886" cy="211908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u="sn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 tooltip="Главная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Г</a:t>
            </a:r>
            <a:r>
              <a:rPr lang="ru-RU" sz="2400" u="sn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 tooltip="Главная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лавн</a:t>
            </a:r>
            <a:r>
              <a:rPr lang="ru-RU" sz="2800" u="sng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 tooltip="Главная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ая</a:t>
            </a:r>
            <a:endParaRPr lang="ru-RU" sz="2800" u="sng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13B6F1CB-F662-49AA-B965-D524E3AAB085}"/>
              </a:ext>
            </a:extLst>
          </p:cNvPr>
          <p:cNvSpPr/>
          <p:nvPr/>
        </p:nvSpPr>
        <p:spPr>
          <a:xfrm>
            <a:off x="3599543" y="3149600"/>
            <a:ext cx="4484914" cy="246743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tooltip="Имущественная поддержка субъектов малого и среднего предпринимательства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Имущественная поддержка субъектов малого и среднего предпринимательства</a:t>
            </a:r>
            <a:endParaRPr lang="ru-RU" sz="2400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80AFB1CB-913F-4018-9E4F-4F16D9A5DE18}"/>
              </a:ext>
            </a:extLst>
          </p:cNvPr>
          <p:cNvSpPr/>
          <p:nvPr/>
        </p:nvSpPr>
        <p:spPr>
          <a:xfrm>
            <a:off x="8273144" y="4601030"/>
            <a:ext cx="3773713" cy="2119085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Имущество для бизнеса</a:t>
            </a:r>
          </a:p>
          <a:p>
            <a:pPr algn="ctr"/>
            <a:endParaRPr lang="ru-RU" dirty="0"/>
          </a:p>
        </p:txBody>
      </p: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BF15EC61-7748-41A0-9F06-B5E3DBBCBC12}"/>
              </a:ext>
            </a:extLst>
          </p:cNvPr>
          <p:cNvCxnSpPr>
            <a:cxnSpLocks/>
          </p:cNvCxnSpPr>
          <p:nvPr/>
        </p:nvCxnSpPr>
        <p:spPr>
          <a:xfrm>
            <a:off x="3599543" y="3603175"/>
            <a:ext cx="246743" cy="22859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1703342E-2B13-489C-9C53-F7485B1E0FE7}"/>
              </a:ext>
            </a:extLst>
          </p:cNvPr>
          <p:cNvCxnSpPr>
            <a:cxnSpLocks/>
          </p:cNvCxnSpPr>
          <p:nvPr/>
        </p:nvCxnSpPr>
        <p:spPr>
          <a:xfrm>
            <a:off x="7932057" y="4833259"/>
            <a:ext cx="580574" cy="43542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106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06A592-BD8B-4E0B-8FE1-0DEAB96899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11076441" cy="531812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 для субъектов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мсп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самозанятых граждан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591C9BE-1F88-4FEA-BEC9-E262CF33F4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75770" y="989011"/>
            <a:ext cx="6307910" cy="5597117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Земельный участок 68:06:0000000:1165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Российская Федерация, Тамбовская область, Кирсановский муниципальный район, сельское поселение Калаисский сельсовет, с.Шиновка, ул.1 район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7476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кв.м.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Категория: 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Земли населенных пунктов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Разрешенное использование: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иных видов использования, характерных для населённых пунктов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4C17BA4-673F-43F7-AAC8-BCD6CF195A61}"/>
              </a:ext>
            </a:extLst>
          </p:cNvPr>
          <p:cNvPicPr/>
          <p:nvPr/>
        </p:nvPicPr>
        <p:blipFill rotWithShape="1">
          <a:blip r:embed="rId2"/>
          <a:srcRect l="16676" t="25665" r="47247" b="11597"/>
          <a:stretch/>
        </p:blipFill>
        <p:spPr bwMode="auto">
          <a:xfrm>
            <a:off x="8244348" y="1099407"/>
            <a:ext cx="3003755" cy="28902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FDFBBFA-717B-4329-B063-AAFDDEA27AA6}"/>
              </a:ext>
            </a:extLst>
          </p:cNvPr>
          <p:cNvPicPr/>
          <p:nvPr/>
        </p:nvPicPr>
        <p:blipFill rotWithShape="1">
          <a:blip r:embed="rId3"/>
          <a:srcRect l="15874" t="27662" r="31214" b="9601"/>
          <a:stretch/>
        </p:blipFill>
        <p:spPr bwMode="auto">
          <a:xfrm>
            <a:off x="8244348" y="4100052"/>
            <a:ext cx="3671881" cy="24860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09198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>
            <a:extLst>
              <a:ext uri="{FF2B5EF4-FFF2-40B4-BE49-F238E27FC236}">
                <a16:creationId xmlns:a16="http://schemas.microsoft.com/office/drawing/2014/main" id="{DACF6E0D-EA14-4C81-904A-6E2A58EFC8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24548" y="377372"/>
            <a:ext cx="5859921" cy="2159352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Здание</a:t>
            </a: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Кадастровый номер 68:06:0307009:90</a:t>
            </a: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Тамбовская область, р-н Кирсановский, с Шиновка,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 Район, д 22А</a:t>
            </a: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411.2 кв.м.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4B54BCE-E79B-4409-9A61-C604F16DFD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306" y="2536724"/>
            <a:ext cx="5865077" cy="390614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711B850-BC46-4EB0-9ADD-054AA3F475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4469" y="1902543"/>
            <a:ext cx="5104584" cy="4540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528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9EB34D9A-318C-4978-AF2E-A7F91664E6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987425"/>
            <a:ext cx="6077206" cy="5573032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ГТС 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Кадастровый номер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68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06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:0308004:153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Тамбовская область, Кирсановский район, на юго-восточной окраине с. Молоканщина</a:t>
            </a: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AF518E38-C89D-4448-B7C9-52BB801B1F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49359" y="713563"/>
            <a:ext cx="2491692" cy="5430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5441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1CCFA4D-5602-41CF-82D6-4E79FC5DF9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353" y="168813"/>
            <a:ext cx="11732455" cy="6527410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Контактные данные ответственных лиц</a:t>
            </a:r>
          </a:p>
          <a:p>
            <a:pPr marL="0" indent="0" algn="ctr">
              <a:buNone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Евсюткина Алексей Александрович</a:t>
            </a:r>
          </a:p>
          <a:p>
            <a:pPr marL="0" indent="0" algn="ctr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8-47537-3-45-82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 algn="ctr">
              <a:buNone/>
            </a:pPr>
            <a:r>
              <a:rPr lang="en-US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im@r37.tambov.gov.ru</a:t>
            </a:r>
            <a:endParaRPr lang="en-US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0E3300F-2D1B-4C48-A845-04A388510A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591" y="2507021"/>
            <a:ext cx="921979" cy="92197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99E893D-D35C-47AA-9706-BD03EAFC36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7867" y="3657601"/>
            <a:ext cx="724975" cy="725714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994D301A-6B49-481F-9D47-06B86BEF99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789" y="5131187"/>
            <a:ext cx="650250" cy="65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6023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0708B84A-4ED9-4805-97FB-CAA618F3F4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36614" y="1912257"/>
            <a:ext cx="7255386" cy="4945743"/>
          </a:xfrm>
          <a:prstGeom prst="rect">
            <a:avLst/>
          </a:prstGeo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AD67EDD6-CD25-4B8B-B86C-B3B9938CF1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6114" y="176921"/>
            <a:ext cx="4820500" cy="6681079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Сайт электронной торговой площадки, на которой проводятся торги на право заключения договора аренды муниципального имущества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torgi.gov.ru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CA32671-BC5F-4B9A-8A7C-F32420F64B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6614" y="176921"/>
            <a:ext cx="7255386" cy="1735336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3092373-769B-4CC3-A46A-5288D14BA9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425" y="3663481"/>
            <a:ext cx="880662" cy="880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2679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687</TotalTime>
  <Words>643</Words>
  <Application>Microsoft Office PowerPoint</Application>
  <PresentationFormat>Широкоэкранный</PresentationFormat>
  <Paragraphs>112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Wingdings</vt:lpstr>
      <vt:lpstr>Тема Office</vt:lpstr>
      <vt:lpstr>Администрация Кирсановского района</vt:lpstr>
      <vt:lpstr>Презентация PowerPoint</vt:lpstr>
      <vt:lpstr>Презентация PowerPoint</vt:lpstr>
      <vt:lpstr>Презентация PowerPoint</vt:lpstr>
      <vt:lpstr>предложения для субъектов мсп и самозанятых граждан</vt:lpstr>
      <vt:lpstr>Презентация PowerPoint</vt:lpstr>
      <vt:lpstr>Презентация PowerPoint</vt:lpstr>
      <vt:lpstr>Презентация PowerPoint</vt:lpstr>
      <vt:lpstr>Презентация PowerPoint</vt:lpstr>
      <vt:lpstr>Алгоритм участия в электронных торгах</vt:lpstr>
      <vt:lpstr>Получение электронной подписи</vt:lpstr>
      <vt:lpstr>Презентация PowerPoint</vt:lpstr>
      <vt:lpstr>Презентация PowerPoint</vt:lpstr>
      <vt:lpstr>Презентация PowerPoint</vt:lpstr>
      <vt:lpstr>Проведение аукциона</vt:lpstr>
      <vt:lpstr>Спасибо за внимание До новых встреч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Администрация Кирсановского района</dc:title>
  <dc:creator>Чуфистова Елена Александровна</dc:creator>
  <cp:lastModifiedBy>Чуфистова Елена Александровна</cp:lastModifiedBy>
  <cp:revision>45</cp:revision>
  <dcterms:created xsi:type="dcterms:W3CDTF">2021-06-18T07:01:01Z</dcterms:created>
  <dcterms:modified xsi:type="dcterms:W3CDTF">2021-11-24T13:44:07Z</dcterms:modified>
</cp:coreProperties>
</file>