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8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0" y="3150000"/>
            <a:ext cx="9719280" cy="125928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280" cy="1249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280" cy="467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180000"/>
            <a:ext cx="9719280" cy="125928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CustomShape 2"/>
          <p:cNvSpPr/>
          <p:nvPr/>
        </p:nvSpPr>
        <p:spPr>
          <a:xfrm>
            <a:off x="7560000" y="6840000"/>
            <a:ext cx="2519280" cy="53928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CustomShape 3"/>
          <p:cNvSpPr/>
          <p:nvPr/>
        </p:nvSpPr>
        <p:spPr>
          <a:xfrm>
            <a:off x="900000" y="6840000"/>
            <a:ext cx="6479280" cy="539280"/>
          </a:xfrm>
          <a:prstGeom prst="rect">
            <a:avLst/>
          </a:prstGeom>
          <a:solidFill>
            <a:srgbClr val="BDC3C7"/>
          </a:solidFill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180000" y="6840000"/>
            <a:ext cx="539280" cy="539280"/>
          </a:xfrm>
          <a:prstGeom prst="rect">
            <a:avLst/>
          </a:prstGeom>
          <a:noFill/>
          <a:ln w="72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5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Рисунок 80"/>
          <p:cNvPicPr/>
          <p:nvPr/>
        </p:nvPicPr>
        <p:blipFill>
          <a:blip r:embed="rId2">
            <a:grayscl/>
            <a:alphaModFix amt="10000"/>
          </a:blip>
          <a:srcRect l="-1419" t="13468" r="7799" b="12057"/>
          <a:stretch/>
        </p:blipFill>
        <p:spPr>
          <a:xfrm>
            <a:off x="0" y="360"/>
            <a:ext cx="950292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60000" y="3330000"/>
            <a:ext cx="9359280" cy="89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b="1" strike="noStrike" spc="-1">
                <a:solidFill>
                  <a:srgbClr val="FFFFFF"/>
                </a:solidFill>
                <a:latin typeface="PT Astra Serif"/>
                <a:ea typeface="DejaVu Sans"/>
              </a:rPr>
              <a:t>ОКАЗАНИЕ ИМУЩЕСТВЕННОЙ ПОДДЕРЖКИ САМОЗАНЯТЫМ ГРАЖДАНАМ</a:t>
            </a:r>
            <a:endParaRPr lang="ru-RU" sz="3200" b="0" strike="noStrike" spc="-1">
              <a:latin typeface="Arial"/>
            </a:endParaRPr>
          </a:p>
        </p:txBody>
      </p:sp>
      <p:pic>
        <p:nvPicPr>
          <p:cNvPr id="83" name="Рисунок 1"/>
          <p:cNvPicPr/>
          <p:nvPr/>
        </p:nvPicPr>
        <p:blipFill>
          <a:blip r:embed="rId3"/>
          <a:stretch/>
        </p:blipFill>
        <p:spPr>
          <a:xfrm>
            <a:off x="72000" y="4536000"/>
            <a:ext cx="2735280" cy="279612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216000" y="864000"/>
            <a:ext cx="9647280" cy="190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spc="-1">
                <a:solidFill>
                  <a:srgbClr val="17375E"/>
                </a:solidFill>
                <a:latin typeface="PT Astra Serif"/>
                <a:ea typeface="DejaVu Sans"/>
              </a:rPr>
              <a:t>Национальный проект </a:t>
            </a:r>
            <a:r>
              <a:t/>
            </a:r>
            <a:br/>
            <a:r>
              <a:rPr lang="ru-RU" sz="3200" b="1" strike="noStrike" spc="-1">
                <a:solidFill>
                  <a:srgbClr val="17375E"/>
                </a:solidFill>
                <a:latin typeface="PT Astra Serif"/>
                <a:ea typeface="DejaVu Sans"/>
              </a:rPr>
              <a:t>«Малое и среднее предпринимательство и поддержка индивидуальной предпринимательской инициативы»</a:t>
            </a:r>
            <a:endParaRPr lang="ru-RU" sz="3200" b="0" strike="noStrike" spc="-1">
              <a:latin typeface="Arial"/>
            </a:endParaRPr>
          </a:p>
        </p:txBody>
      </p:sp>
      <p:pic>
        <p:nvPicPr>
          <p:cNvPr id="85" name="Picture 2"/>
          <p:cNvPicPr/>
          <p:nvPr/>
        </p:nvPicPr>
        <p:blipFill>
          <a:blip r:embed="rId4"/>
          <a:stretch/>
        </p:blipFill>
        <p:spPr>
          <a:xfrm>
            <a:off x="8604000" y="93600"/>
            <a:ext cx="1366920" cy="1049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360000" y="1692000"/>
            <a:ext cx="9359280" cy="89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Имущественная поддержка оказывается органами государственной власти, органами местного самоуправления в виде передачи во владение и (или) в пользование государственного или муниципального имущества, на возмездной основе, безвозмездной основе или на льготных условиях, в том числе:</a:t>
            </a:r>
            <a:r>
              <a:t/>
            </a:r>
            <a:br/>
            <a:endParaRPr lang="ru-RU" sz="1600" b="0" strike="noStrike" spc="-1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144000" y="587160"/>
            <a:ext cx="9575280" cy="708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PT Astra Serif"/>
                <a:ea typeface="DejaVu Sans"/>
              </a:rPr>
              <a:t>ОКАЗАНИЕ ИМУЩЕСТВЕННОЙ ПОДДЕРЖКИ САМОЗАНЯТЫМ ГРАЖДАНАМ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88" name="CustomShape 3"/>
          <p:cNvSpPr/>
          <p:nvPr/>
        </p:nvSpPr>
        <p:spPr>
          <a:xfrm>
            <a:off x="528480" y="2824200"/>
            <a:ext cx="3322800" cy="106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земельных участков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зданий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строений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сооружений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3564000" y="2824200"/>
            <a:ext cx="3239280" cy="1063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нежилых помещений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оборудования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машин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механизмов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90" name="CustomShape 5"/>
          <p:cNvSpPr/>
          <p:nvPr/>
        </p:nvSpPr>
        <p:spPr>
          <a:xfrm>
            <a:off x="6839280" y="2592360"/>
            <a:ext cx="2807280" cy="158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установок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транспортных средств 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инвентаря</a:t>
            </a:r>
            <a:endParaRPr lang="ru-RU" sz="1600" b="0" strike="noStrike" spc="-1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инструментов</a:t>
            </a:r>
            <a:r>
              <a:t/>
            </a:r>
            <a:br/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 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91" name="CustomShape 6"/>
          <p:cNvSpPr/>
          <p:nvPr/>
        </p:nvSpPr>
        <p:spPr>
          <a:xfrm>
            <a:off x="1080000" y="6984000"/>
            <a:ext cx="6119280" cy="229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000" b="0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АДМИНИСТРАЦИЯ КИРСАНОВСКОГО РАЙОНА </a:t>
            </a:r>
            <a:r>
              <a:rPr lang="ru-RU" sz="10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ТАМБОВСКОЙ ОБЛАСТИ</a:t>
            </a:r>
            <a:endParaRPr lang="ru-RU" sz="1000" b="0" strike="noStrike" spc="-1" dirty="0">
              <a:latin typeface="Arial"/>
            </a:endParaRPr>
          </a:p>
        </p:txBody>
      </p:sp>
      <p:sp>
        <p:nvSpPr>
          <p:cNvPr id="92" name="CustomShape 7"/>
          <p:cNvSpPr/>
          <p:nvPr/>
        </p:nvSpPr>
        <p:spPr>
          <a:xfrm>
            <a:off x="7575082" y="6840000"/>
            <a:ext cx="2324198" cy="50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000" b="0" strike="noStrike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Телефон 8-47537-3-45-82</a:t>
            </a:r>
            <a:r>
              <a:rPr dirty="0"/>
              <a:t/>
            </a:r>
            <a:br>
              <a:rPr dirty="0"/>
            </a:br>
            <a:r>
              <a:rPr lang="ru-RU" sz="1000" b="0" strike="noStrike" spc="-1" dirty="0">
                <a:solidFill>
                  <a:srgbClr val="FFFFFF"/>
                </a:solidFill>
                <a:latin typeface="PT Astra Serif"/>
                <a:ea typeface="DejaVu Sans"/>
              </a:rPr>
              <a:t>Эл. </a:t>
            </a:r>
            <a:r>
              <a:rPr lang="ru-RU" sz="1000" b="0" strike="noStrike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Почт</a:t>
            </a:r>
            <a:r>
              <a:rPr lang="en-US" sz="1000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a im@r37.tambov.gov.ru</a:t>
            </a:r>
            <a:endParaRPr lang="ru-RU" sz="10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000" b="0" strike="noStrike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Сайт</a:t>
            </a:r>
            <a:r>
              <a:rPr lang="en-US" sz="1000" spc="-1" dirty="0" smtClean="0">
                <a:solidFill>
                  <a:srgbClr val="000000"/>
                </a:solidFill>
                <a:latin typeface="PT Astra Serif"/>
              </a:rPr>
              <a:t>https://r37.tmbreg.ru/</a:t>
            </a:r>
            <a:endParaRPr lang="ru-RU" sz="1000" b="0" strike="noStrike" spc="-1" dirty="0">
              <a:latin typeface="Arial"/>
            </a:endParaRPr>
          </a:p>
        </p:txBody>
      </p:sp>
      <p:sp>
        <p:nvSpPr>
          <p:cNvPr id="93" name="CustomShape 8"/>
          <p:cNvSpPr/>
          <p:nvPr/>
        </p:nvSpPr>
        <p:spPr>
          <a:xfrm>
            <a:off x="216000" y="4272480"/>
            <a:ext cx="9647280" cy="76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PT Astra Serif"/>
                <a:ea typeface="DejaVu Sans"/>
              </a:rPr>
              <a:t>Объекты, предназначенные для субъектов малого и среднего предпринимательства и самозанятых граждан, включаются в формируемые органами власти и местного самоуправления и ежегодно дополняемые перечни государственного и муниципального имущества.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94" name="CustomShape 9"/>
          <p:cNvSpPr/>
          <p:nvPr/>
        </p:nvSpPr>
        <p:spPr>
          <a:xfrm>
            <a:off x="216000" y="5256000"/>
            <a:ext cx="9431280" cy="31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Ознакомиться с перечнем муниципального имущества по ссылке: </a:t>
            </a:r>
            <a:r>
              <a:rPr lang="en-US" sz="1200" spc="-1" dirty="0">
                <a:solidFill>
                  <a:srgbClr val="000000"/>
                </a:solidFill>
                <a:latin typeface="PT Astra Serif"/>
              </a:rPr>
              <a:t>https://r37.tmbreg.ru/administraciya-rajona/</a:t>
            </a:r>
            <a:r>
              <a:rPr lang="ru-RU" sz="1200" spc="-1" dirty="0">
                <a:solidFill>
                  <a:srgbClr val="000000"/>
                </a:solidFill>
                <a:latin typeface="PT Astra Serif"/>
              </a:rPr>
              <a:t>структурные-подразделения-администрации-района/</a:t>
            </a:r>
            <a:r>
              <a:rPr lang="en-US" sz="1200" spc="-1" dirty="0" err="1" smtClean="0">
                <a:solidFill>
                  <a:srgbClr val="000000"/>
                </a:solidFill>
                <a:latin typeface="PT Astra Serif"/>
              </a:rPr>
              <a:t>komitet-po-upravleniyu-municipalnym-imushhestvom</a:t>
            </a:r>
            <a:r>
              <a:rPr lang="en-US" sz="1200" spc="-1" dirty="0" smtClean="0">
                <a:solidFill>
                  <a:srgbClr val="000000"/>
                </a:solidFill>
                <a:latin typeface="PT Astra Serif"/>
              </a:rPr>
              <a:t>/informaciya-dlya-predprinimatelej.html</a:t>
            </a:r>
            <a:endParaRPr lang="ru-RU" sz="1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44000" y="587520"/>
            <a:ext cx="9575280" cy="708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PT Astra Serif"/>
                <a:ea typeface="DejaVu Sans"/>
              </a:rPr>
              <a:t>ОКАЗАНИЕ ИМУЩЕСТВЕННОЙ ПОДДЕРЖКИ САМОЗАНЯТЫМ ГРАЖДАНАМ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1080000" y="6984000"/>
            <a:ext cx="6119280" cy="229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000" b="0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АДМИНИСТРАЦИЯ КИРСАНОВСКОГО РАЙОНА </a:t>
            </a:r>
            <a:r>
              <a:rPr lang="ru-RU" sz="10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ТАМБОВСКОЙ ОБЛАСТИ</a:t>
            </a:r>
            <a:endParaRPr lang="ru-RU" sz="1000" b="0" strike="noStrike" spc="-1" dirty="0">
              <a:latin typeface="Arial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1008000" y="1476000"/>
            <a:ext cx="7703280" cy="31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600" b="1" strike="noStrike" spc="-1">
                <a:solidFill>
                  <a:srgbClr val="000000"/>
                </a:solidFill>
                <a:latin typeface="PT Astra Serif"/>
                <a:ea typeface="DejaVu Sans"/>
              </a:rPr>
              <a:t>Алгоритм получения имущественной поддержки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99" name="CustomShape 5"/>
          <p:cNvSpPr/>
          <p:nvPr/>
        </p:nvSpPr>
        <p:spPr>
          <a:xfrm>
            <a:off x="297360" y="1829520"/>
            <a:ext cx="9215280" cy="1260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Шаг 1.</a:t>
            </a:r>
            <a:r>
              <a:rPr lang="ru-RU" sz="16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 Подберите государственное или муниципальное имущество для осуществления предпринимательской деятельности на официальном сайте органа местного самоуправления в разделе </a:t>
            </a:r>
            <a:r>
              <a:rPr dirty="0"/>
              <a:t/>
            </a:r>
            <a:br>
              <a:rPr dirty="0"/>
            </a:br>
            <a:r>
              <a:rPr lang="ru-RU" sz="16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«Имущественная поддержка» по ссылке</a:t>
            </a:r>
            <a:r>
              <a:rPr lang="ru-RU" sz="1600" b="0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:</a:t>
            </a:r>
            <a:r>
              <a:rPr lang="en-US" sz="1600" b="0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 </a:t>
            </a:r>
            <a:r>
              <a:rPr lang="en-US" sz="900" spc="-1" dirty="0" smtClean="0">
                <a:solidFill>
                  <a:srgbClr val="000000"/>
                </a:solidFill>
                <a:latin typeface="PT Astra Serif"/>
              </a:rPr>
              <a:t>https://r37.tmbreg.ru/administraciya-rajona/</a:t>
            </a:r>
            <a:r>
              <a:rPr lang="ru-RU" sz="900" spc="-1" dirty="0" smtClean="0">
                <a:solidFill>
                  <a:srgbClr val="000000"/>
                </a:solidFill>
                <a:latin typeface="PT Astra Serif"/>
              </a:rPr>
              <a:t>структурные-подразделения-администрации-района/</a:t>
            </a:r>
            <a:r>
              <a:rPr lang="en-US" sz="900" spc="-1" dirty="0" err="1" smtClean="0">
                <a:solidFill>
                  <a:srgbClr val="000000"/>
                </a:solidFill>
                <a:latin typeface="PT Astra Serif"/>
              </a:rPr>
              <a:t>komitet-po-upravleniyu-municipalnym-imushhestvom</a:t>
            </a:r>
            <a:r>
              <a:rPr lang="en-US" sz="900" spc="-1" dirty="0" smtClean="0">
                <a:solidFill>
                  <a:srgbClr val="000000"/>
                </a:solidFill>
                <a:latin typeface="PT Astra Serif"/>
              </a:rPr>
              <a:t>/informaciya-dlya-predprinimatelej.html</a:t>
            </a:r>
            <a:endParaRPr lang="ru-RU" sz="900" b="0" strike="noStrike" spc="-1" dirty="0">
              <a:latin typeface="Arial"/>
            </a:endParaRPr>
          </a:p>
        </p:txBody>
      </p:sp>
      <p:sp>
        <p:nvSpPr>
          <p:cNvPr id="100" name="CustomShape 6"/>
          <p:cNvSpPr/>
          <p:nvPr/>
        </p:nvSpPr>
        <p:spPr>
          <a:xfrm>
            <a:off x="297360" y="2704360"/>
            <a:ext cx="9710280" cy="17528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en-US" sz="1600" b="1" strike="noStrike" spc="-1" dirty="0" smtClean="0">
              <a:solidFill>
                <a:srgbClr val="000000"/>
              </a:solidFill>
              <a:latin typeface="PT Astra Serif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Шаг </a:t>
            </a:r>
            <a:r>
              <a:rPr lang="ru-RU" sz="1600" b="1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2.</a:t>
            </a:r>
            <a:r>
              <a:rPr lang="ru-RU" sz="16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 Обратитесь в орган местного самоуправления, осуществляющий функции по управлению и распоряжению имуществом. Уточните у представителя органа местного самоуправления характеристики объекта, местоположение, условия предоставления:</a:t>
            </a:r>
            <a:r>
              <a:rPr dirty="0"/>
              <a:t/>
            </a:r>
            <a:br>
              <a:rPr dirty="0"/>
            </a:br>
            <a:r>
              <a:rPr lang="ru-RU" sz="1600" b="0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телефон</a:t>
            </a:r>
            <a:r>
              <a:rPr lang="en-US" sz="1600" b="0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 8-47537-3-45-82</a:t>
            </a:r>
          </a:p>
          <a:p>
            <a:pPr>
              <a:lnSpc>
                <a:spcPct val="100000"/>
              </a:lnSpc>
            </a:pPr>
            <a:r>
              <a:rPr lang="ru-RU" sz="1400" dirty="0" smtClean="0">
                <a:latin typeface="PT Astra Serif"/>
              </a:rPr>
              <a:t>эл. Почта</a:t>
            </a:r>
            <a:r>
              <a:rPr lang="en-US" sz="1400" dirty="0" smtClean="0">
                <a:latin typeface="PT Astra Serif"/>
              </a:rPr>
              <a:t> im@r37.tambov.gov.ru</a:t>
            </a:r>
            <a:endParaRPr lang="ru-RU" sz="1400" dirty="0" smtClean="0">
              <a:latin typeface="PT Astra Serif"/>
            </a:endParaRPr>
          </a:p>
          <a:p>
            <a:pPr algn="just">
              <a:lnSpc>
                <a:spcPct val="100000"/>
              </a:lnSpc>
            </a:pPr>
            <a:r>
              <a:rPr lang="ru-RU" sz="1400" dirty="0" smtClean="0">
                <a:latin typeface="PT Astra Serif"/>
              </a:rPr>
              <a:t>Сайт</a:t>
            </a:r>
            <a:r>
              <a:rPr lang="en-US" sz="1400" dirty="0" smtClean="0">
                <a:latin typeface="PT Astra Serif"/>
              </a:rPr>
              <a:t>         </a:t>
            </a:r>
            <a:r>
              <a:rPr lang="en-US" sz="1400" spc="-1" dirty="0" smtClean="0">
                <a:solidFill>
                  <a:srgbClr val="000000"/>
                </a:solidFill>
                <a:latin typeface="PT Astra Serif"/>
              </a:rPr>
              <a:t>https://r37.tmbreg.ru/</a:t>
            </a:r>
          </a:p>
        </p:txBody>
      </p:sp>
      <p:sp>
        <p:nvSpPr>
          <p:cNvPr id="101" name="CustomShape 7"/>
          <p:cNvSpPr/>
          <p:nvPr/>
        </p:nvSpPr>
        <p:spPr>
          <a:xfrm>
            <a:off x="297360" y="5112000"/>
            <a:ext cx="9278280" cy="10757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Шаг 4. </a:t>
            </a:r>
            <a:r>
              <a:rPr lang="ru-RU" sz="16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Примите участие в процедуре торгов. На сайте https://torgi.gov.ru/new/public в разделе «Торги» зайдите в подраздел «Аренда, безвозмездное пользование имуществом» и посмотрите информацию о торгах на право заключения договоров аренды в отношении муниципального имущества 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102" name="CustomShape 8"/>
          <p:cNvSpPr/>
          <p:nvPr/>
        </p:nvSpPr>
        <p:spPr>
          <a:xfrm>
            <a:off x="297360" y="4498560"/>
            <a:ext cx="9205920" cy="54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600" b="1" strike="noStrike" spc="-1" dirty="0" smtClean="0">
                <a:solidFill>
                  <a:srgbClr val="000000"/>
                </a:solidFill>
                <a:latin typeface="PT Astra Serif"/>
                <a:ea typeface="DejaVu Sans"/>
              </a:rPr>
              <a:t>Шаг </a:t>
            </a:r>
            <a:r>
              <a:rPr lang="ru-RU" sz="1600" b="1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3.</a:t>
            </a:r>
            <a:r>
              <a:rPr lang="ru-RU" sz="16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 Напишите заявление о предоставлении имущества или заявление об объявлении процедуры торгов на право заключения договора аренды имущества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103" name="CustomShape 9"/>
          <p:cNvSpPr/>
          <p:nvPr/>
        </p:nvSpPr>
        <p:spPr>
          <a:xfrm>
            <a:off x="365760" y="6300000"/>
            <a:ext cx="5249520" cy="31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Шаг 5.</a:t>
            </a:r>
            <a:r>
              <a:rPr lang="ru-RU" sz="1600" b="0" strike="noStrike" spc="-1" dirty="0">
                <a:solidFill>
                  <a:srgbClr val="000000"/>
                </a:solidFill>
                <a:latin typeface="PT Astra Serif"/>
                <a:ea typeface="DejaVu Sans"/>
              </a:rPr>
              <a:t> Заключите договор аренды имущества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97793" y="3595172"/>
            <a:ext cx="2485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FFFFFF"/>
                </a:solidFill>
                <a:latin typeface="PT Astra Serif"/>
              </a:rPr>
              <a:t>im@r37/tambov.gov.ru</a:t>
            </a:r>
            <a:endParaRPr lang="ru-RU" spc="-1" dirty="0"/>
          </a:p>
        </p:txBody>
      </p:sp>
      <p:sp>
        <p:nvSpPr>
          <p:cNvPr id="12" name="CustomShape 7"/>
          <p:cNvSpPr/>
          <p:nvPr/>
        </p:nvSpPr>
        <p:spPr>
          <a:xfrm>
            <a:off x="7575082" y="6840000"/>
            <a:ext cx="2324198" cy="50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000" b="0" strike="noStrike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Телефон 8-47537-3-45-82</a:t>
            </a:r>
            <a:r>
              <a:rPr dirty="0"/>
              <a:t/>
            </a:r>
            <a:br>
              <a:rPr dirty="0"/>
            </a:br>
            <a:r>
              <a:rPr lang="ru-RU" sz="1000" b="0" strike="noStrike" spc="-1" dirty="0">
                <a:solidFill>
                  <a:srgbClr val="FFFFFF"/>
                </a:solidFill>
                <a:latin typeface="PT Astra Serif"/>
                <a:ea typeface="DejaVu Sans"/>
              </a:rPr>
              <a:t>Эл. </a:t>
            </a:r>
            <a:r>
              <a:rPr lang="ru-RU" sz="1000" b="0" strike="noStrike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Почт</a:t>
            </a:r>
            <a:r>
              <a:rPr lang="en-US" sz="1000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a im@r37.tambov.gov.ru</a:t>
            </a:r>
            <a:endParaRPr lang="ru-RU" sz="100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000" b="0" strike="noStrike" spc="-1" dirty="0" smtClean="0">
                <a:solidFill>
                  <a:srgbClr val="FFFFFF"/>
                </a:solidFill>
                <a:latin typeface="PT Astra Serif"/>
                <a:ea typeface="DejaVu Sans"/>
              </a:rPr>
              <a:t>Сайт</a:t>
            </a:r>
            <a:r>
              <a:rPr lang="en-US" sz="1000" spc="-1" dirty="0" smtClean="0">
                <a:solidFill>
                  <a:srgbClr val="000000"/>
                </a:solidFill>
                <a:latin typeface="PT Astra Serif"/>
              </a:rPr>
              <a:t>https://r37.tmbreg.ru/</a:t>
            </a:r>
            <a:endParaRPr lang="ru-RU" sz="1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256</Words>
  <Application>Microsoft Office PowerPoint</Application>
  <PresentationFormat>Произвольный</PresentationFormat>
  <Paragraphs>36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DejaVu Sans</vt:lpstr>
      <vt:lpstr>PT Astra Serif</vt:lpstr>
      <vt:lpstr>Symbol</vt:lpstr>
      <vt:lpstr>Wingdings</vt:lpstr>
      <vt:lpstr>Office Theme</vt:lpstr>
      <vt:lpstr>Office Theme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Alizarin</dc:title>
  <dc:subject/>
  <dc:creator/>
  <dc:description/>
  <cp:lastModifiedBy>Архитектор1</cp:lastModifiedBy>
  <cp:revision>10</cp:revision>
  <cp:lastPrinted>2023-05-05T15:20:37Z</cp:lastPrinted>
  <dcterms:created xsi:type="dcterms:W3CDTF">2023-05-04T10:56:15Z</dcterms:created>
  <dcterms:modified xsi:type="dcterms:W3CDTF">2023-05-12T11:20:58Z</dcterms:modified>
  <dc:language>ru-RU</dc:language>
</cp:coreProperties>
</file>